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embeddedFontLst>
    <p:embeddedFont>
      <p:font typeface="Georgia" panose="02040502050405020303" pitchFamily="18" charset="0"/>
      <p:regular r:id="rId14"/>
      <p:bold r:id="rId15"/>
      <p:italic r:id="rId16"/>
      <p:boldItalic r:id="rId17"/>
    </p:embeddedFont>
    <p:embeddedFont>
      <p:font typeface="Inter" panose="020B0604020202020204" charset="0"/>
      <p:regular r:id="rId18"/>
    </p:embeddedFont>
    <p:embeddedFont>
      <p:font typeface="Merriweather Light 18pt" panose="020B0604020202020204" charset="0"/>
      <p:regular r:id="rId19"/>
    </p:embeddedFont>
    <p:embeddedFont>
      <p:font typeface="Segoe UI" panose="020B0502040204020203" pitchFamily="34" charset="0"/>
      <p:regular r:id="rId20"/>
      <p:bold r:id="rId21"/>
      <p:italic r:id="rId22"/>
      <p:boldItalic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960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C2B744-1F5D-C043-301E-FDD5B51129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55DFE12-9F2D-5C02-CB4E-F751FE8F5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EBCF58-121B-07D5-A815-26D8F07A5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2026/8/20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A86961-DCD7-4645-629C-CA20538B3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86BD3A4-947F-334B-D97A-4F9F3DD18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8552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311DD4-0674-E844-9E12-5F2805D47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0F851AA-3284-5ED7-C023-2D29A38989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1C3777-D1E7-BA80-B662-AF007330B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2026/8/20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D95CC9-AF53-F0AA-FD40-F3E2CCEC5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D1B16D-B121-595D-C223-CB5F9D124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33416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0C1838-1DC8-7579-5F22-B30187479B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D670889-BEC7-D29F-E1AC-BF218674A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15CB33-44D0-A76C-3FF3-EEA9A801C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2026/8/20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578635D-6139-9A84-B3F9-9BCA80355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41DB96-ECF2-C664-F90E-E7B4E08A6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533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8D0380-950D-0EB3-F821-03F4508FB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5035F00-FD85-51C4-43B5-7F049F590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1B2DB4-D29F-9C6A-5999-72150C15B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2026/8/20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74DC32-465E-F753-963C-7B7C96850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EBFEF8-E4F3-D916-581F-219CD8410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55085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9207A4-E570-9A26-41C4-3ABA7F385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C78DFE1-769D-C827-9998-F44CEA38F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E1AAB41-3DDB-1920-EDE7-45768C2B8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2026/8/20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EB322CD-8F7B-88BA-A2A3-A3A458215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33F1C7-D3F0-2A37-B94E-239E84477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7463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3A0752-9F6C-2508-AE2B-3F7A7EF36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D9CC9D8-3C56-F907-B56A-E5B8589E5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0C444C7-103E-FD3F-090E-FDB5759D2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F217FCF-2142-E0CA-6C18-6C95D4342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2026/8/20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64D8E9F-253E-1D82-97A9-15CA65474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D77128A-737C-CA38-3862-20CEA44F6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2920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C56D1A-FB16-5E31-A106-DCF02DAC9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AB02E7C-260D-60C5-FCCA-DFC01F142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2BAA659-ACC6-6F45-429A-9678890E78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13D315E-F577-54BA-0BC7-11B2F9E497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3699DE7-3CB8-893F-47F6-D80F369F8B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B0DFB00-0D40-DE77-E458-EEAD8647A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2026/8/20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E3B62EA-C11C-ED4C-E412-13015E94D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0B67572-C038-B8EE-3F4A-66F2EB5BC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0795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9ACFB3-6E7C-10C3-4227-DCC235908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DEFDC94-EB77-1206-3206-1B33F78EA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2026/8/20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AFB27BA-C6C4-956D-BB12-8D4F16B5C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D0AACD-7B23-7A5E-6C34-7DCB44F64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6249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E546190-2158-46F8-6A32-12FE189EC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2026/8/20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D3512C2-3838-72C2-51DD-8E9040126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6007A5F-B186-54C0-5D19-2284F293A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7751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B735BD-C3BB-8927-3AF4-94F9438CB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616762-3893-E59B-CB9B-C02C1AA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AA56D-7451-C3C5-6D51-B2650A4541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28E855-990E-30E6-3512-97221C46C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2026/8/20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7DA99E-7FBF-A00D-442B-2D8D7E789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51B805B-BFA9-DDA6-CEEA-6ADEA1A0E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691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7BD84F-84C9-AF27-1A59-8346212BD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BB0A76F-B479-8050-2AD7-B9A011F11B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0EFA31-6C28-3C82-9363-FE2CAD862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E00E6CE-098C-0ED3-86A0-E120929DD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DBEE3-4AC2-F046-910D-39992CB67F1C}" type="datetimeFigureOut">
              <a:rPr kumimoji="1" lang="zh-CN" altLang="en-US" smtClean="0"/>
              <a:t>2026/8/20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50CC86E-6091-D81E-FA00-BF21FA580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3DE2F81-7731-1152-9792-87A036E1A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0853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6C56813-2AEB-CC25-B5BE-39156AC4A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D5FFF8B-ED7D-4F9C-5CD8-CC3E43D1D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1D59E3-C823-D4DA-54BF-4D8DB9BF0F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EDBEE3-4AC2-F046-910D-39992CB67F1C}" type="datetimeFigureOut">
              <a:rPr kumimoji="1" lang="zh-CN" altLang="en-US" smtClean="0"/>
              <a:t>2026/8/20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AC1EF5F-1486-06C8-051E-7B825CAD5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6A3C8D-E9F0-A63A-F26B-7851D262D8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20602D-AD6A-214B-ACCA-D81B2D28FAA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13459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192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" name="Image 0" descr="image.png"/>
          <p:cNvPicPr>
            <a:picLocks noChangeAspect="1"/>
          </p:cNvPicPr>
          <p:nvPr/>
        </p:nvPicPr>
        <p:blipFill>
          <a:blip r:embed="rId3"/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1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363200" y="6457950"/>
            <a:ext cx="114300" cy="114300"/>
          </a:xfrm>
          <a:prstGeom prst="roundRect">
            <a:avLst>
              <a:gd name="adj" fmla="val 100000"/>
            </a:avLst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10629900" y="6510338"/>
            <a:ext cx="914400" cy="9525"/>
          </a:xfrm>
          <a:prstGeom prst="rect">
            <a:avLst/>
          </a:prstGeom>
          <a:solidFill>
            <a:srgbClr val="D9770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3"/>
          <p:cNvSpPr/>
          <p:nvPr/>
        </p:nvSpPr>
        <p:spPr>
          <a:xfrm rot="2700000">
            <a:off x="11696700" y="6457950"/>
            <a:ext cx="114300" cy="114300"/>
          </a:xfrm>
          <a:prstGeom prst="rect">
            <a:avLst/>
          </a:prstGeom>
          <a:solidFill>
            <a:srgbClr val="F8FAFC">
              <a:alpha val="3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4"/>
          <p:cNvSpPr/>
          <p:nvPr/>
        </p:nvSpPr>
        <p:spPr>
          <a:xfrm>
            <a:off x="476250" y="731639"/>
            <a:ext cx="762000" cy="57150"/>
          </a:xfrm>
          <a:prstGeom prst="rect">
            <a:avLst/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5"/>
          <p:cNvSpPr/>
          <p:nvPr/>
        </p:nvSpPr>
        <p:spPr>
          <a:xfrm>
            <a:off x="476845" y="1017389"/>
            <a:ext cx="2798064" cy="2926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kern="0" spc="270" dirty="0">
                <a:solidFill>
                  <a:srgbClr val="10B981"/>
                </a:solidFill>
                <a:latin typeface="Segoe UI" pitchFamily="34" charset="0"/>
                <a:cs typeface="Segoe UI" pitchFamily="34" charset="-120"/>
              </a:rPr>
              <a:t>CRHA203 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3287316" y="1141214"/>
            <a:ext cx="457200" cy="9525"/>
          </a:xfrm>
          <a:prstGeom prst="rect">
            <a:avLst/>
          </a:prstGeom>
          <a:solidFill>
            <a:srgbClr val="D9770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477664" y="1477708"/>
            <a:ext cx="8229600" cy="23500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4620"/>
              </a:lnSpc>
              <a:buNone/>
            </a:pPr>
            <a:r>
              <a:rPr lang="en-US" sz="4200" b="1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Developing a comprehensive Project Budget for </a:t>
            </a:r>
            <a:r>
              <a:rPr lang="en-US" sz="420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Climate Change</a:t>
            </a:r>
            <a:r>
              <a:rPr lang="en-US" sz="4200" b="1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and </a:t>
            </a:r>
            <a:r>
              <a:rPr lang="en-US" sz="4200" b="1" dirty="0">
                <a:solidFill>
                  <a:srgbClr val="D9770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Humanitarian Action</a:t>
            </a:r>
            <a:r>
              <a:rPr lang="en-US" sz="4200" b="1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Projects</a:t>
            </a:r>
            <a:endParaRPr lang="en-US" sz="4200" dirty="0"/>
          </a:p>
        </p:txBody>
      </p:sp>
      <p:sp>
        <p:nvSpPr>
          <p:cNvPr id="12" name="Text 8"/>
          <p:cNvSpPr/>
          <p:nvPr/>
        </p:nvSpPr>
        <p:spPr>
          <a:xfrm>
            <a:off x="476250" y="4154686"/>
            <a:ext cx="8096250" cy="1047750"/>
          </a:xfrm>
          <a:prstGeom prst="rect">
            <a:avLst/>
          </a:prstGeom>
          <a:solidFill>
            <a:srgbClr val="0A192F">
              <a:alpha val="6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76250" y="4154686"/>
            <a:ext cx="0" cy="1047750"/>
          </a:xfrm>
          <a:prstGeom prst="line">
            <a:avLst/>
          </a:prstGeom>
          <a:noFill/>
          <a:ln w="381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819150" y="4307086"/>
            <a:ext cx="6729984" cy="7498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1800" dirty="0">
                <a:solidFill>
                  <a:srgbClr val="F8FAFC">
                    <a:alpha val="8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Managing CRHA Projects &amp; Programs: Finance Management &amp; Funding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477664" y="5659636"/>
            <a:ext cx="1316736" cy="2011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kern="0" spc="90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PRESENTATION DATE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477664" y="5869186"/>
            <a:ext cx="1335024" cy="2926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August 22, 2026</a:t>
            </a:r>
            <a:endParaRPr lang="en-US" sz="1350" dirty="0"/>
          </a:p>
        </p:txBody>
      </p:sp>
      <p:sp>
        <p:nvSpPr>
          <p:cNvPr id="17" name="Text 13"/>
          <p:cNvSpPr/>
          <p:nvPr/>
        </p:nvSpPr>
        <p:spPr>
          <a:xfrm>
            <a:off x="2193578" y="5702498"/>
            <a:ext cx="9525" cy="381000"/>
          </a:xfrm>
          <a:prstGeom prst="rect">
            <a:avLst/>
          </a:prstGeom>
          <a:solidFill>
            <a:srgbClr val="F8FAFC">
              <a:alpha val="2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2660303" y="5702498"/>
            <a:ext cx="381000" cy="38100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10B981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9" name="Image 2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784128" y="5797748"/>
            <a:ext cx="133350" cy="1905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3193703" y="5702498"/>
            <a:ext cx="381000" cy="38100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D97706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1" name="Image 3" descr="image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308003" y="5797748"/>
            <a:ext cx="152400" cy="1905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3727103" y="5702498"/>
            <a:ext cx="381000" cy="38100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F8FAFC">
                <a:alpha val="40000"/>
              </a:srgbClr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3" name="Image 4" descr="image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850928" y="5797748"/>
            <a:ext cx="133350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192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76250" y="666750"/>
            <a:ext cx="571500" cy="38100"/>
          </a:xfrm>
          <a:prstGeom prst="rect">
            <a:avLst/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7887" y="857250"/>
            <a:ext cx="7434072" cy="56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2700" b="1" kern="0" spc="-7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Guideline 6: Conduct Regular Financial Reviews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476250" y="1752600"/>
            <a:ext cx="4505325" cy="2306836"/>
          </a:xfrm>
          <a:prstGeom prst="roundRect">
            <a:avLst>
              <a:gd name="adj" fmla="val 3303"/>
            </a:avLst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476250" y="1752600"/>
            <a:ext cx="0" cy="2306836"/>
          </a:xfrm>
          <a:prstGeom prst="line">
            <a:avLst/>
          </a:prstGeom>
          <a:noFill/>
          <a:ln w="381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imag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4850" y="1952625"/>
            <a:ext cx="200025" cy="2286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04850" y="2381250"/>
            <a:ext cx="4224528" cy="3474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Milestone-Based Audits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704850" y="2772668"/>
            <a:ext cx="4133088" cy="10972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Conduct systematic reviews at </a:t>
            </a:r>
            <a:r>
              <a:rPr lang="en-US" sz="1350" b="1" dirty="0">
                <a:solidFill>
                  <a:srgbClr val="D977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milestones</a:t>
            </a:r>
            <a:r>
              <a:rPr lang="en-US" sz="135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throughout the project lifecycle to evaluate financial performance and ensure alignment with climate objectives.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476250" y="4288036"/>
            <a:ext cx="4505325" cy="2032546"/>
          </a:xfrm>
          <a:prstGeom prst="roundRect">
            <a:avLst>
              <a:gd name="adj" fmla="val 3749"/>
            </a:avLst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476250" y="4288036"/>
            <a:ext cx="0" cy="2032546"/>
          </a:xfrm>
          <a:prstGeom prst="line">
            <a:avLst/>
          </a:prstGeom>
          <a:noFill/>
          <a:ln w="381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04850" y="4488061"/>
            <a:ext cx="228600" cy="2286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04850" y="4916686"/>
            <a:ext cx="4224528" cy="3474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Dynamic Adjustments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704850" y="5309071"/>
            <a:ext cx="4133088" cy="8229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Identify areas for improvement and make </a:t>
            </a:r>
            <a:r>
              <a:rPr lang="en-US" sz="1350" b="1" dirty="0">
                <a:solidFill>
                  <a:srgbClr val="D977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necessary adjustments</a:t>
            </a:r>
            <a:r>
              <a:rPr lang="en-US" sz="135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to the project budget to accommodate shifting humanitarian needs.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5286375" y="1752600"/>
            <a:ext cx="3100388" cy="1228725"/>
          </a:xfrm>
          <a:prstGeom prst="roundRect">
            <a:avLst>
              <a:gd name="adj" fmla="val 6202"/>
            </a:avLst>
          </a:prstGeom>
          <a:noFill/>
          <a:ln w="9525">
            <a:solidFill>
              <a:srgbClr val="F8FAFC">
                <a:alpha val="20000"/>
              </a:srgbClr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5445919" y="1914525"/>
            <a:ext cx="2889504" cy="2926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Strategic Insights</a:t>
            </a:r>
            <a:endParaRPr lang="en-US" sz="1350" dirty="0"/>
          </a:p>
        </p:txBody>
      </p:sp>
      <p:sp>
        <p:nvSpPr>
          <p:cNvPr id="17" name="Text 13"/>
          <p:cNvSpPr/>
          <p:nvPr/>
        </p:nvSpPr>
        <p:spPr>
          <a:xfrm>
            <a:off x="5445919" y="2247900"/>
            <a:ext cx="2816352" cy="5760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F8FAFC">
                    <a:alpha val="8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Provide valuable recommendations for high-level financial strategy and management improvement.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5286375" y="3133725"/>
            <a:ext cx="3100388" cy="1228725"/>
          </a:xfrm>
          <a:prstGeom prst="roundRect">
            <a:avLst>
              <a:gd name="adj" fmla="val 6202"/>
            </a:avLst>
          </a:prstGeom>
          <a:noFill/>
          <a:ln w="9525">
            <a:solidFill>
              <a:srgbClr val="F8FAFC">
                <a:alpha val="20000"/>
              </a:srgbClr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5"/>
          <p:cNvSpPr/>
          <p:nvPr/>
        </p:nvSpPr>
        <p:spPr>
          <a:xfrm>
            <a:off x="5445919" y="3295650"/>
            <a:ext cx="2889504" cy="2926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Policy Review</a:t>
            </a:r>
            <a:endParaRPr lang="en-US" sz="1350" dirty="0"/>
          </a:p>
        </p:txBody>
      </p:sp>
      <p:sp>
        <p:nvSpPr>
          <p:cNvPr id="20" name="Text 16"/>
          <p:cNvSpPr/>
          <p:nvPr/>
        </p:nvSpPr>
        <p:spPr>
          <a:xfrm>
            <a:off x="5445919" y="3629025"/>
            <a:ext cx="2816352" cy="5760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F8FAFC">
                    <a:alpha val="8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Regularly evaluate financial policies &amp; procedures to ensure transparency and compliance.</a:t>
            </a:r>
            <a:endParaRPr lang="en-US" sz="1050" dirty="0"/>
          </a:p>
        </p:txBody>
      </p:sp>
      <p:sp>
        <p:nvSpPr>
          <p:cNvPr id="21" name="Text 17"/>
          <p:cNvSpPr/>
          <p:nvPr/>
        </p:nvSpPr>
        <p:spPr>
          <a:xfrm>
            <a:off x="8615363" y="1752600"/>
            <a:ext cx="3100388" cy="1038225"/>
          </a:xfrm>
          <a:prstGeom prst="roundRect">
            <a:avLst>
              <a:gd name="adj" fmla="val 7339"/>
            </a:avLst>
          </a:prstGeom>
          <a:noFill/>
          <a:ln w="9525">
            <a:solidFill>
              <a:srgbClr val="F8FAFC">
                <a:alpha val="20000"/>
              </a:srgbClr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18"/>
          <p:cNvSpPr/>
          <p:nvPr/>
        </p:nvSpPr>
        <p:spPr>
          <a:xfrm>
            <a:off x="8774906" y="1914525"/>
            <a:ext cx="2889504" cy="2926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Capacity Building</a:t>
            </a:r>
            <a:endParaRPr lang="en-US" sz="1350" dirty="0"/>
          </a:p>
        </p:txBody>
      </p:sp>
      <p:sp>
        <p:nvSpPr>
          <p:cNvPr id="23" name="Text 19"/>
          <p:cNvSpPr/>
          <p:nvPr/>
        </p:nvSpPr>
        <p:spPr>
          <a:xfrm>
            <a:off x="8774906" y="2247900"/>
            <a:ext cx="2816352" cy="3840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F8FAFC">
                    <a:alpha val="8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Identify specific training needs for project teams to bridge financial management gaps.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8615363" y="2943225"/>
            <a:ext cx="3100388" cy="1038225"/>
          </a:xfrm>
          <a:prstGeom prst="roundRect">
            <a:avLst>
              <a:gd name="adj" fmla="val 7339"/>
            </a:avLst>
          </a:prstGeom>
          <a:noFill/>
          <a:ln w="9525">
            <a:solidFill>
              <a:srgbClr val="F8FAFC">
                <a:alpha val="20000"/>
              </a:srgbClr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1"/>
          <p:cNvSpPr/>
          <p:nvPr/>
        </p:nvSpPr>
        <p:spPr>
          <a:xfrm>
            <a:off x="8774906" y="3105150"/>
            <a:ext cx="2889504" cy="2926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System Optimization</a:t>
            </a:r>
            <a:endParaRPr lang="en-US" sz="1350" dirty="0"/>
          </a:p>
        </p:txBody>
      </p:sp>
      <p:sp>
        <p:nvSpPr>
          <p:cNvPr id="26" name="Text 22"/>
          <p:cNvSpPr/>
          <p:nvPr/>
        </p:nvSpPr>
        <p:spPr>
          <a:xfrm>
            <a:off x="8774906" y="3438525"/>
            <a:ext cx="2816352" cy="3840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F8FAFC">
                    <a:alpha val="8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Adjust and upgrade financial management tools &amp; systems to match project complexity.</a:t>
            </a:r>
            <a:endParaRPr lang="en-US" sz="1050" dirty="0"/>
          </a:p>
        </p:txBody>
      </p:sp>
      <p:sp>
        <p:nvSpPr>
          <p:cNvPr id="27" name="Text 23"/>
          <p:cNvSpPr/>
          <p:nvPr/>
        </p:nvSpPr>
        <p:spPr>
          <a:xfrm>
            <a:off x="5286375" y="5150941"/>
            <a:ext cx="6429375" cy="1169640"/>
          </a:xfrm>
          <a:prstGeom prst="roundRect">
            <a:avLst>
              <a:gd name="adj" fmla="val 6515"/>
            </a:avLst>
          </a:prstGeom>
          <a:solidFill>
            <a:srgbClr val="D97706">
              <a:alpha val="1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Shape 24"/>
          <p:cNvSpPr/>
          <p:nvPr/>
        </p:nvSpPr>
        <p:spPr>
          <a:xfrm>
            <a:off x="5286375" y="5150941"/>
            <a:ext cx="0" cy="1169640"/>
          </a:xfrm>
          <a:prstGeom prst="line">
            <a:avLst/>
          </a:prstGeom>
          <a:noFill/>
          <a:ln w="381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2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76875" y="5312866"/>
            <a:ext cx="152400" cy="152400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5705475" y="5303341"/>
            <a:ext cx="589788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Regular reviews transform financial data into </a:t>
            </a:r>
            <a:r>
              <a:rPr lang="en-US" sz="1200" b="1" dirty="0">
                <a:solidFill>
                  <a:srgbClr val="D9770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actionable intelligence</a:t>
            </a:r>
            <a:r>
              <a:rPr lang="en-US" sz="120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reducing waste and increasing impact.</a:t>
            </a:r>
            <a:endParaRPr lang="en-US" sz="1200" dirty="0"/>
          </a:p>
        </p:txBody>
      </p:sp>
      <p:sp>
        <p:nvSpPr>
          <p:cNvPr id="31" name="Shape 26"/>
          <p:cNvSpPr/>
          <p:nvPr/>
        </p:nvSpPr>
        <p:spPr>
          <a:xfrm>
            <a:off x="476250" y="6477744"/>
            <a:ext cx="11239500" cy="0"/>
          </a:xfrm>
          <a:prstGeom prst="line">
            <a:avLst/>
          </a:prstGeom>
          <a:noFill/>
          <a:ln w="9525">
            <a:solidFill>
              <a:srgbClr val="F8FAFC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7"/>
          <p:cNvSpPr/>
          <p:nvPr/>
        </p:nvSpPr>
        <p:spPr>
          <a:xfrm>
            <a:off x="476250" y="6511082"/>
            <a:ext cx="114300" cy="114300"/>
          </a:xfrm>
          <a:prstGeom prst="roundRect">
            <a:avLst>
              <a:gd name="adj" fmla="val 100000"/>
            </a:avLst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28"/>
          <p:cNvSpPr/>
          <p:nvPr/>
        </p:nvSpPr>
        <p:spPr>
          <a:xfrm>
            <a:off x="742950" y="6563469"/>
            <a:ext cx="914400" cy="9525"/>
          </a:xfrm>
          <a:prstGeom prst="rect">
            <a:avLst/>
          </a:prstGeom>
          <a:solidFill>
            <a:srgbClr val="D9770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Text 29"/>
          <p:cNvSpPr/>
          <p:nvPr/>
        </p:nvSpPr>
        <p:spPr>
          <a:xfrm rot="2700000">
            <a:off x="1809750" y="6511082"/>
            <a:ext cx="114300" cy="114300"/>
          </a:xfrm>
          <a:prstGeom prst="rect">
            <a:avLst/>
          </a:prstGeom>
          <a:solidFill>
            <a:srgbClr val="F8FAFC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5" name="Text 30"/>
          <p:cNvSpPr/>
          <p:nvPr/>
        </p:nvSpPr>
        <p:spPr>
          <a:xfrm>
            <a:off x="2077045" y="6482507"/>
            <a:ext cx="3099816" cy="2011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kern="0" spc="90" dirty="0">
                <a:solidFill>
                  <a:srgbClr val="F8FAFC">
                    <a:alpha val="40000"/>
                  </a:srgbClr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FINANCIAL MANAGEMENT SERIES | GUIDELINE 06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192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" name="Image 0" descr="image.png"/>
          <p:cNvPicPr>
            <a:picLocks noChangeAspect="1"/>
          </p:cNvPicPr>
          <p:nvPr/>
        </p:nvPicPr>
        <p:blipFill>
          <a:blip r:embed="rId3"/>
          <a:srcRect t="21875" b="2187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1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2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810875" y="381000"/>
            <a:ext cx="1000125" cy="1143000"/>
          </a:xfrm>
          <a:prstGeom prst="rect">
            <a:avLst/>
          </a:prstGeom>
        </p:spPr>
      </p:pic>
      <p:pic>
        <p:nvPicPr>
          <p:cNvPr id="6" name="Image 3" descr="image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1000" y="4981575"/>
            <a:ext cx="1428750" cy="1428750"/>
          </a:xfrm>
          <a:prstGeom prst="rect">
            <a:avLst/>
          </a:prstGeom>
        </p:spPr>
      </p:pic>
      <p:pic>
        <p:nvPicPr>
          <p:cNvPr id="7" name="Image 4" descr="image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76250" y="6405563"/>
            <a:ext cx="133350" cy="133350"/>
          </a:xfrm>
          <a:prstGeom prst="rect">
            <a:avLst/>
          </a:prstGeom>
        </p:spPr>
      </p:pic>
      <p:sp>
        <p:nvSpPr>
          <p:cNvPr id="8" name="Text 1"/>
          <p:cNvSpPr/>
          <p:nvPr/>
        </p:nvSpPr>
        <p:spPr>
          <a:xfrm>
            <a:off x="684312" y="6372225"/>
            <a:ext cx="1225296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F8FAFC">
                    <a:alpha val="4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Summary &amp; Review</a:t>
            </a:r>
            <a:endParaRPr lang="en-US" sz="1050" dirty="0"/>
          </a:p>
        </p:txBody>
      </p:sp>
      <p:pic>
        <p:nvPicPr>
          <p:cNvPr id="9" name="Image 5" descr="image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138047" y="6405563"/>
            <a:ext cx="133350" cy="133350"/>
          </a:xfrm>
          <a:prstGeom prst="rect">
            <a:avLst/>
          </a:prstGeom>
        </p:spPr>
      </p:pic>
      <p:sp>
        <p:nvSpPr>
          <p:cNvPr id="10" name="Text 2"/>
          <p:cNvSpPr/>
          <p:nvPr/>
        </p:nvSpPr>
        <p:spPr>
          <a:xfrm>
            <a:off x="9271397" y="6372225"/>
            <a:ext cx="1014984" cy="228600"/>
          </a:xfrm>
          <a:prstGeom prst="rect">
            <a:avLst/>
          </a:prstGeom>
          <a:noFill/>
          <a:ln/>
        </p:spPr>
        <p:txBody>
          <a:bodyPr vert="horz" wrap="none" lIns="76200" tIns="0" rIns="0" bIns="0" rtlCol="0" anchor="ctr">
            <a:normAutofit/>
          </a:bodyPr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F8FAFC">
                    <a:alpha val="4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Sound Finance</a:t>
            </a:r>
            <a:endParaRPr lang="en-US" sz="1050" dirty="0"/>
          </a:p>
        </p:txBody>
      </p:sp>
      <p:pic>
        <p:nvPicPr>
          <p:cNvPr id="11" name="Image 6" descr="image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455920" y="6405563"/>
            <a:ext cx="133350" cy="133350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10589270" y="6372225"/>
            <a:ext cx="1188720" cy="228600"/>
          </a:xfrm>
          <a:prstGeom prst="rect">
            <a:avLst/>
          </a:prstGeom>
          <a:noFill/>
          <a:ln/>
        </p:spPr>
        <p:txBody>
          <a:bodyPr vert="horz" wrap="none" lIns="76200" tIns="0" rIns="0" bIns="0" rtlCol="0" anchor="ctr">
            <a:normAutofit/>
          </a:bodyPr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F8FAFC">
                    <a:alpha val="4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Project Resilience</a:t>
            </a:r>
            <a:endParaRPr lang="en-US" sz="1050" dirty="0"/>
          </a:p>
        </p:txBody>
      </p:sp>
      <p:sp>
        <p:nvSpPr>
          <p:cNvPr id="13" name="Text 4"/>
          <p:cNvSpPr/>
          <p:nvPr/>
        </p:nvSpPr>
        <p:spPr>
          <a:xfrm>
            <a:off x="5715000" y="952500"/>
            <a:ext cx="762000" cy="19050"/>
          </a:xfrm>
          <a:prstGeom prst="rect">
            <a:avLst/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5"/>
          <p:cNvSpPr/>
          <p:nvPr/>
        </p:nvSpPr>
        <p:spPr>
          <a:xfrm>
            <a:off x="4287509" y="1200150"/>
            <a:ext cx="3758184" cy="7406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5250"/>
              </a:lnSpc>
              <a:buNone/>
            </a:pPr>
            <a:r>
              <a:rPr lang="en-US" sz="4200" b="1" kern="0" spc="-11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Key Takeaways</a:t>
            </a:r>
            <a:endParaRPr lang="en-US" sz="4200" dirty="0"/>
          </a:p>
        </p:txBody>
      </p:sp>
      <p:sp>
        <p:nvSpPr>
          <p:cNvPr id="15" name="Text 6"/>
          <p:cNvSpPr/>
          <p:nvPr/>
        </p:nvSpPr>
        <p:spPr>
          <a:xfrm>
            <a:off x="6000750" y="2133600"/>
            <a:ext cx="310896" cy="5303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dirty="0">
                <a:solidFill>
                  <a:srgbClr val="D97706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“</a:t>
            </a:r>
            <a:endParaRPr lang="en-US" sz="3600" dirty="0"/>
          </a:p>
        </p:txBody>
      </p:sp>
      <p:sp>
        <p:nvSpPr>
          <p:cNvPr id="16" name="Text 7"/>
          <p:cNvSpPr/>
          <p:nvPr/>
        </p:nvSpPr>
        <p:spPr>
          <a:xfrm>
            <a:off x="1828800" y="2628900"/>
            <a:ext cx="8595360" cy="1490472"/>
          </a:xfrm>
          <a:prstGeom prst="rect">
            <a:avLst/>
          </a:prstGeom>
          <a:noFill/>
          <a:ln/>
        </p:spPr>
        <p:txBody>
          <a:bodyPr vert="horz" wrap="square" lIns="381000" tIns="0" rIns="381000" bIns="0" rtlCol="0" anchor="t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1800" i="1" dirty="0">
                <a:solidFill>
                  <a:srgbClr val="F8FAFC">
                    <a:alpha val="9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success of any project depends highly on effective financial management. Without sound practices, projects can quickly become over-budget or fail. These six guidelines provide the structured approach needed for climate and humanitarian action.</a:t>
            </a:r>
            <a:endParaRPr lang="en-US" sz="1800" dirty="0"/>
          </a:p>
        </p:txBody>
      </p:sp>
      <p:sp>
        <p:nvSpPr>
          <p:cNvPr id="17" name="Text 8"/>
          <p:cNvSpPr/>
          <p:nvPr/>
        </p:nvSpPr>
        <p:spPr>
          <a:xfrm>
            <a:off x="10171140" y="3962400"/>
            <a:ext cx="310896" cy="5120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dirty="0">
                <a:solidFill>
                  <a:srgbClr val="D97706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”</a:t>
            </a:r>
            <a:endParaRPr lang="en-US" sz="3600" dirty="0"/>
          </a:p>
        </p:txBody>
      </p:sp>
      <p:sp>
        <p:nvSpPr>
          <p:cNvPr id="18" name="Text 9"/>
          <p:cNvSpPr/>
          <p:nvPr/>
        </p:nvSpPr>
        <p:spPr>
          <a:xfrm>
            <a:off x="5118756" y="4876800"/>
            <a:ext cx="2039112" cy="5120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CONCLUSION</a:t>
            </a:r>
            <a:endParaRPr lang="en-US" sz="2400" dirty="0"/>
          </a:p>
        </p:txBody>
      </p:sp>
      <p:sp>
        <p:nvSpPr>
          <p:cNvPr id="19" name="Text 10"/>
          <p:cNvSpPr/>
          <p:nvPr/>
        </p:nvSpPr>
        <p:spPr>
          <a:xfrm>
            <a:off x="5181600" y="5486400"/>
            <a:ext cx="1828800" cy="9525"/>
          </a:xfrm>
          <a:prstGeom prst="rect">
            <a:avLst/>
          </a:prstGeom>
          <a:solidFill>
            <a:srgbClr val="D97706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1"/>
          <p:cNvSpPr/>
          <p:nvPr/>
        </p:nvSpPr>
        <p:spPr>
          <a:xfrm>
            <a:off x="3540395" y="5648325"/>
            <a:ext cx="5157216" cy="2926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kern="0" spc="270" dirty="0">
                <a:solidFill>
                  <a:srgbClr val="F8FAFC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ENSURING FINANCIAL INTEGRITY &amp; IMPACT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192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" name="Image 0" descr="imag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15200" y="0"/>
            <a:ext cx="4876800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1000" y="666750"/>
            <a:ext cx="571500" cy="38100"/>
          </a:xfrm>
          <a:prstGeom prst="rect">
            <a:avLst/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381000" y="857250"/>
            <a:ext cx="11521440" cy="8595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kern="0" spc="-7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Developing a Comprehensive Project Budget for Climate Change and Humanitarian Action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381595" y="1790700"/>
            <a:ext cx="3877056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kern="0" spc="200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TABLE OF CONTENTS: SIX BASIC GUIDELINES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381000" y="2457376"/>
            <a:ext cx="338328" cy="310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440" b="1" dirty="0">
                <a:solidFill>
                  <a:srgbClr val="D9770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440" dirty="0"/>
          </a:p>
        </p:txBody>
      </p:sp>
      <p:sp>
        <p:nvSpPr>
          <p:cNvPr id="8" name="Text 5"/>
          <p:cNvSpPr/>
          <p:nvPr/>
        </p:nvSpPr>
        <p:spPr>
          <a:xfrm>
            <a:off x="668313" y="2438400"/>
            <a:ext cx="3977640" cy="3474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Develop a Comprehensive Project Budget</a:t>
            </a:r>
            <a:endParaRPr lang="en-US" sz="1650" dirty="0"/>
          </a:p>
        </p:txBody>
      </p:sp>
      <p:pic>
        <p:nvPicPr>
          <p:cNvPr id="9" name="Image 1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698950" y="2590800"/>
            <a:ext cx="5162550" cy="9525"/>
          </a:xfrm>
          <a:prstGeom prst="rect">
            <a:avLst/>
          </a:prstGeom>
        </p:spPr>
      </p:pic>
      <p:pic>
        <p:nvPicPr>
          <p:cNvPr id="10" name="Image 2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48875" y="2500313"/>
            <a:ext cx="85725" cy="1905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81000" y="2924101"/>
            <a:ext cx="338328" cy="310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440" b="1" dirty="0">
                <a:solidFill>
                  <a:srgbClr val="D9770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440" dirty="0"/>
          </a:p>
        </p:txBody>
      </p:sp>
      <p:sp>
        <p:nvSpPr>
          <p:cNvPr id="12" name="Text 7"/>
          <p:cNvSpPr/>
          <p:nvPr/>
        </p:nvSpPr>
        <p:spPr>
          <a:xfrm>
            <a:off x="667643" y="2905125"/>
            <a:ext cx="1975104" cy="3474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Manage Project Risk</a:t>
            </a:r>
            <a:endParaRPr lang="en-US" sz="1650" dirty="0"/>
          </a:p>
        </p:txBody>
      </p:sp>
      <p:pic>
        <p:nvPicPr>
          <p:cNvPr id="13" name="Image 3" descr="image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735461" y="3057525"/>
            <a:ext cx="7124700" cy="9525"/>
          </a:xfrm>
          <a:prstGeom prst="rect">
            <a:avLst/>
          </a:prstGeom>
        </p:spPr>
      </p:pic>
      <p:pic>
        <p:nvPicPr>
          <p:cNvPr id="14" name="Image 4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48875" y="2967038"/>
            <a:ext cx="85725" cy="19050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381000" y="3390826"/>
            <a:ext cx="338328" cy="310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440" b="1" dirty="0">
                <a:solidFill>
                  <a:srgbClr val="D9770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440" dirty="0"/>
          </a:p>
        </p:txBody>
      </p:sp>
      <p:sp>
        <p:nvSpPr>
          <p:cNvPr id="16" name="Text 9"/>
          <p:cNvSpPr/>
          <p:nvPr/>
        </p:nvSpPr>
        <p:spPr>
          <a:xfrm>
            <a:off x="665262" y="3371850"/>
            <a:ext cx="4160520" cy="3474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 Effective Cost Management Techniques</a:t>
            </a:r>
            <a:endParaRPr lang="en-US" sz="1650" dirty="0"/>
          </a:p>
        </p:txBody>
      </p:sp>
      <p:pic>
        <p:nvPicPr>
          <p:cNvPr id="17" name="Image 5" descr="image.png"/>
          <p:cNvPicPr>
            <a:picLocks noChangeAspect="1"/>
          </p:cNvPicPr>
          <p:nvPr/>
        </p:nvPicPr>
        <p:blipFill>
          <a:blip r:embed="rId7"/>
          <a:srcRect r="191"/>
          <a:stretch/>
        </p:blipFill>
        <p:spPr>
          <a:xfrm>
            <a:off x="4873823" y="3524250"/>
            <a:ext cx="4981575" cy="9525"/>
          </a:xfrm>
          <a:prstGeom prst="rect">
            <a:avLst/>
          </a:prstGeom>
        </p:spPr>
      </p:pic>
      <p:pic>
        <p:nvPicPr>
          <p:cNvPr id="18" name="Image 6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48875" y="3433763"/>
            <a:ext cx="85725" cy="190500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381000" y="3857551"/>
            <a:ext cx="338328" cy="310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440" b="1" dirty="0">
                <a:solidFill>
                  <a:srgbClr val="D9770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440" dirty="0"/>
          </a:p>
        </p:txBody>
      </p:sp>
      <p:sp>
        <p:nvSpPr>
          <p:cNvPr id="20" name="Text 11"/>
          <p:cNvSpPr/>
          <p:nvPr/>
        </p:nvSpPr>
        <p:spPr>
          <a:xfrm>
            <a:off x="664369" y="3838575"/>
            <a:ext cx="4389120" cy="3474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Establish Clear Financial Policies &amp; Procedures</a:t>
            </a:r>
            <a:endParaRPr lang="en-US" sz="1650" dirty="0"/>
          </a:p>
        </p:txBody>
      </p:sp>
      <p:pic>
        <p:nvPicPr>
          <p:cNvPr id="21" name="Image 7" descr="image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100638" y="3990975"/>
            <a:ext cx="4762500" cy="9525"/>
          </a:xfrm>
          <a:prstGeom prst="rect">
            <a:avLst/>
          </a:prstGeom>
        </p:spPr>
      </p:pic>
      <p:pic>
        <p:nvPicPr>
          <p:cNvPr id="22" name="Image 8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48875" y="3900488"/>
            <a:ext cx="85725" cy="190500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381000" y="4324276"/>
            <a:ext cx="338328" cy="310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440" b="1" dirty="0">
                <a:solidFill>
                  <a:srgbClr val="D9770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1440" dirty="0"/>
          </a:p>
        </p:txBody>
      </p:sp>
      <p:sp>
        <p:nvSpPr>
          <p:cNvPr id="24" name="Text 13"/>
          <p:cNvSpPr/>
          <p:nvPr/>
        </p:nvSpPr>
        <p:spPr>
          <a:xfrm>
            <a:off x="668685" y="4305300"/>
            <a:ext cx="4498848" cy="3474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Establish Effective Communication &amp; Reporting</a:t>
            </a:r>
            <a:endParaRPr lang="en-US" sz="1650" dirty="0"/>
          </a:p>
        </p:txBody>
      </p:sp>
      <p:pic>
        <p:nvPicPr>
          <p:cNvPr id="25" name="Image 9" descr="image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214045" y="4457700"/>
            <a:ext cx="4648200" cy="9525"/>
          </a:xfrm>
          <a:prstGeom prst="rect">
            <a:avLst/>
          </a:prstGeom>
        </p:spPr>
      </p:pic>
      <p:pic>
        <p:nvPicPr>
          <p:cNvPr id="26" name="Image 10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48875" y="4367213"/>
            <a:ext cx="85725" cy="190500"/>
          </a:xfrm>
          <a:prstGeom prst="rect">
            <a:avLst/>
          </a:prstGeom>
        </p:spPr>
      </p:pic>
      <p:sp>
        <p:nvSpPr>
          <p:cNvPr id="27" name="Text 14"/>
          <p:cNvSpPr/>
          <p:nvPr/>
        </p:nvSpPr>
        <p:spPr>
          <a:xfrm>
            <a:off x="381000" y="4791001"/>
            <a:ext cx="338328" cy="310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440" b="1" dirty="0">
                <a:solidFill>
                  <a:srgbClr val="D9770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1440" dirty="0"/>
          </a:p>
        </p:txBody>
      </p:sp>
      <p:sp>
        <p:nvSpPr>
          <p:cNvPr id="28" name="Text 15"/>
          <p:cNvSpPr/>
          <p:nvPr/>
        </p:nvSpPr>
        <p:spPr>
          <a:xfrm>
            <a:off x="668982" y="4772025"/>
            <a:ext cx="3300984" cy="3474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Conduct Regular Financial Reviews</a:t>
            </a:r>
            <a:endParaRPr lang="en-US" sz="1650" dirty="0"/>
          </a:p>
        </p:txBody>
      </p:sp>
      <p:pic>
        <p:nvPicPr>
          <p:cNvPr id="29" name="Image 11" descr="image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043065" y="4924425"/>
            <a:ext cx="5819775" cy="9525"/>
          </a:xfrm>
          <a:prstGeom prst="rect">
            <a:avLst/>
          </a:prstGeom>
        </p:spPr>
      </p:pic>
      <p:pic>
        <p:nvPicPr>
          <p:cNvPr id="30" name="Image 12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48875" y="4833938"/>
            <a:ext cx="85725" cy="190500"/>
          </a:xfrm>
          <a:prstGeom prst="rect">
            <a:avLst/>
          </a:prstGeom>
        </p:spPr>
      </p:pic>
      <p:sp>
        <p:nvSpPr>
          <p:cNvPr id="31" name="Text 16"/>
          <p:cNvSpPr/>
          <p:nvPr/>
        </p:nvSpPr>
        <p:spPr>
          <a:xfrm>
            <a:off x="381000" y="5257726"/>
            <a:ext cx="338328" cy="310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440" b="1" dirty="0">
                <a:solidFill>
                  <a:srgbClr val="D9770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</a:t>
            </a:r>
            <a:endParaRPr lang="en-US" sz="1440" dirty="0"/>
          </a:p>
        </p:txBody>
      </p:sp>
      <p:sp>
        <p:nvSpPr>
          <p:cNvPr id="32" name="Text 17"/>
          <p:cNvSpPr/>
          <p:nvPr/>
        </p:nvSpPr>
        <p:spPr>
          <a:xfrm>
            <a:off x="665708" y="5238750"/>
            <a:ext cx="2798064" cy="3474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Summary and Key Takeaways</a:t>
            </a:r>
            <a:endParaRPr lang="en-US" sz="1650" dirty="0"/>
          </a:p>
        </p:txBody>
      </p:sp>
      <p:pic>
        <p:nvPicPr>
          <p:cNvPr id="33" name="Image 13" descr="image.png"/>
          <p:cNvPicPr>
            <a:picLocks noChangeAspect="1"/>
          </p:cNvPicPr>
          <p:nvPr/>
        </p:nvPicPr>
        <p:blipFill>
          <a:blip r:embed="rId11"/>
          <a:srcRect r="151"/>
          <a:stretch/>
        </p:blipFill>
        <p:spPr>
          <a:xfrm>
            <a:off x="3541216" y="5391150"/>
            <a:ext cx="6315075" cy="9525"/>
          </a:xfrm>
          <a:prstGeom prst="rect">
            <a:avLst/>
          </a:prstGeom>
        </p:spPr>
      </p:pic>
      <p:pic>
        <p:nvPicPr>
          <p:cNvPr id="34" name="Image 14" descr="image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48875" y="5300663"/>
            <a:ext cx="85725" cy="190500"/>
          </a:xfrm>
          <a:prstGeom prst="rect">
            <a:avLst/>
          </a:prstGeom>
        </p:spPr>
      </p:pic>
      <p:sp>
        <p:nvSpPr>
          <p:cNvPr id="35" name="Shape 18"/>
          <p:cNvSpPr/>
          <p:nvPr/>
        </p:nvSpPr>
        <p:spPr>
          <a:xfrm>
            <a:off x="381000" y="6005513"/>
            <a:ext cx="11430000" cy="0"/>
          </a:xfrm>
          <a:prstGeom prst="line">
            <a:avLst/>
          </a:prstGeom>
          <a:noFill/>
          <a:ln w="9525">
            <a:solidFill>
              <a:srgbClr val="F8FAFC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19"/>
          <p:cNvSpPr/>
          <p:nvPr/>
        </p:nvSpPr>
        <p:spPr>
          <a:xfrm>
            <a:off x="381000" y="6276975"/>
            <a:ext cx="114300" cy="114300"/>
          </a:xfrm>
          <a:prstGeom prst="roundRect">
            <a:avLst>
              <a:gd name="adj" fmla="val 100000"/>
            </a:avLst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20"/>
          <p:cNvSpPr/>
          <p:nvPr/>
        </p:nvSpPr>
        <p:spPr>
          <a:xfrm>
            <a:off x="647700" y="6329363"/>
            <a:ext cx="914400" cy="9525"/>
          </a:xfrm>
          <a:prstGeom prst="rect">
            <a:avLst/>
          </a:prstGeom>
          <a:solidFill>
            <a:srgbClr val="D9770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8" name="Text 21"/>
          <p:cNvSpPr/>
          <p:nvPr/>
        </p:nvSpPr>
        <p:spPr>
          <a:xfrm rot="2700000">
            <a:off x="1714500" y="6276975"/>
            <a:ext cx="114300" cy="114300"/>
          </a:xfrm>
          <a:prstGeom prst="rect">
            <a:avLst/>
          </a:prstGeom>
          <a:solidFill>
            <a:srgbClr val="F8FAFC">
              <a:alpha val="3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9" name="Text 22"/>
          <p:cNvSpPr/>
          <p:nvPr/>
        </p:nvSpPr>
        <p:spPr>
          <a:xfrm>
            <a:off x="1980158" y="6248400"/>
            <a:ext cx="2816352" cy="201168"/>
          </a:xfrm>
          <a:prstGeom prst="rect">
            <a:avLst/>
          </a:prstGeom>
          <a:noFill/>
          <a:ln/>
        </p:spPr>
        <p:txBody>
          <a:bodyPr vert="horz" wrap="none" lIns="152400" tIns="0" rIns="0" bIns="0" rtlCol="0" anchor="t">
            <a:normAutofit/>
          </a:bodyPr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kern="0" spc="90" dirty="0">
                <a:solidFill>
                  <a:srgbClr val="F8FAFC">
                    <a:alpha val="40000"/>
                  </a:srgbClr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FINANCE MANAGEMENT &amp; FUNDING 2026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192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76250" y="390525"/>
            <a:ext cx="476250" cy="28575"/>
          </a:xfrm>
          <a:prstGeom prst="rect">
            <a:avLst/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5506" y="533400"/>
            <a:ext cx="8549640" cy="5120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400" b="1" kern="0" spc="-7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Six Basic Guidelines for Sound Financial Project Management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76250" y="1295400"/>
            <a:ext cx="3619500" cy="800993"/>
          </a:xfrm>
          <a:prstGeom prst="rect">
            <a:avLst/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476250" y="1295400"/>
            <a:ext cx="0" cy="800993"/>
          </a:xfrm>
          <a:prstGeom prst="line">
            <a:avLst/>
          </a:prstGeom>
          <a:noFill/>
          <a:ln w="28575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76275" y="1428750"/>
            <a:ext cx="3364992" cy="3200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0B9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76275" y="1753046"/>
            <a:ext cx="3355848" cy="2377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Develop a Comprehensive Project Budget</a:t>
            </a:r>
            <a:endParaRPr lang="en-US" sz="1275" dirty="0"/>
          </a:p>
        </p:txBody>
      </p:sp>
      <p:sp>
        <p:nvSpPr>
          <p:cNvPr id="9" name="Text 7"/>
          <p:cNvSpPr/>
          <p:nvPr/>
        </p:nvSpPr>
        <p:spPr>
          <a:xfrm>
            <a:off x="4286250" y="1295400"/>
            <a:ext cx="3619500" cy="800993"/>
          </a:xfrm>
          <a:prstGeom prst="rect">
            <a:avLst/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286250" y="1295400"/>
            <a:ext cx="0" cy="800993"/>
          </a:xfrm>
          <a:prstGeom prst="line">
            <a:avLst/>
          </a:prstGeom>
          <a:noFill/>
          <a:ln w="28575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486275" y="1428750"/>
            <a:ext cx="3364992" cy="3200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0B9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486275" y="1753046"/>
            <a:ext cx="3355848" cy="2377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 Project Risk Effectively</a:t>
            </a:r>
            <a:endParaRPr lang="en-US" sz="1275" dirty="0"/>
          </a:p>
        </p:txBody>
      </p:sp>
      <p:sp>
        <p:nvSpPr>
          <p:cNvPr id="13" name="Text 11"/>
          <p:cNvSpPr/>
          <p:nvPr/>
        </p:nvSpPr>
        <p:spPr>
          <a:xfrm>
            <a:off x="8096250" y="1295400"/>
            <a:ext cx="3619500" cy="800993"/>
          </a:xfrm>
          <a:prstGeom prst="rect">
            <a:avLst/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8096250" y="1295400"/>
            <a:ext cx="0" cy="800993"/>
          </a:xfrm>
          <a:prstGeom prst="line">
            <a:avLst/>
          </a:prstGeom>
          <a:noFill/>
          <a:ln w="28575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296275" y="1428750"/>
            <a:ext cx="3364992" cy="3200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0B9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96275" y="1753046"/>
            <a:ext cx="3355848" cy="2377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Proven Cost Management Techniques</a:t>
            </a:r>
            <a:endParaRPr lang="en-US" sz="1275" dirty="0"/>
          </a:p>
        </p:txBody>
      </p:sp>
      <p:sp>
        <p:nvSpPr>
          <p:cNvPr id="17" name="Text 15"/>
          <p:cNvSpPr/>
          <p:nvPr/>
        </p:nvSpPr>
        <p:spPr>
          <a:xfrm>
            <a:off x="476250" y="2286893"/>
            <a:ext cx="3619500" cy="800993"/>
          </a:xfrm>
          <a:prstGeom prst="rect">
            <a:avLst/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476250" y="2286893"/>
            <a:ext cx="0" cy="800993"/>
          </a:xfrm>
          <a:prstGeom prst="line">
            <a:avLst/>
          </a:prstGeom>
          <a:noFill/>
          <a:ln w="28575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76275" y="2420243"/>
            <a:ext cx="3364992" cy="3200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0B9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76275" y="2744539"/>
            <a:ext cx="3355848" cy="2377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Establish Clear Policies &amp; Procedures</a:t>
            </a:r>
            <a:endParaRPr lang="en-US" sz="1275" dirty="0"/>
          </a:p>
        </p:txBody>
      </p:sp>
      <p:sp>
        <p:nvSpPr>
          <p:cNvPr id="21" name="Text 19"/>
          <p:cNvSpPr/>
          <p:nvPr/>
        </p:nvSpPr>
        <p:spPr>
          <a:xfrm>
            <a:off x="4286250" y="2286893"/>
            <a:ext cx="3619500" cy="800993"/>
          </a:xfrm>
          <a:prstGeom prst="rect">
            <a:avLst/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4286250" y="2286893"/>
            <a:ext cx="0" cy="800993"/>
          </a:xfrm>
          <a:prstGeom prst="line">
            <a:avLst/>
          </a:prstGeom>
          <a:noFill/>
          <a:ln w="28575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486275" y="2420243"/>
            <a:ext cx="3364992" cy="3200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0B9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486275" y="2744539"/>
            <a:ext cx="3355848" cy="2377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Enable Active Communication &amp; Reporting</a:t>
            </a:r>
            <a:endParaRPr lang="en-US" sz="1275" dirty="0"/>
          </a:p>
        </p:txBody>
      </p:sp>
      <p:sp>
        <p:nvSpPr>
          <p:cNvPr id="25" name="Text 23"/>
          <p:cNvSpPr/>
          <p:nvPr/>
        </p:nvSpPr>
        <p:spPr>
          <a:xfrm>
            <a:off x="8096250" y="2286893"/>
            <a:ext cx="3619500" cy="800993"/>
          </a:xfrm>
          <a:prstGeom prst="rect">
            <a:avLst/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Shape 24"/>
          <p:cNvSpPr/>
          <p:nvPr/>
        </p:nvSpPr>
        <p:spPr>
          <a:xfrm>
            <a:off x="8096250" y="2286893"/>
            <a:ext cx="0" cy="800993"/>
          </a:xfrm>
          <a:prstGeom prst="line">
            <a:avLst/>
          </a:prstGeom>
          <a:noFill/>
          <a:ln w="28575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8296275" y="2420243"/>
            <a:ext cx="3364992" cy="3200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0B9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296275" y="2744539"/>
            <a:ext cx="3355848" cy="2377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Conduct Regular Financial Reviews</a:t>
            </a:r>
            <a:endParaRPr lang="en-US" sz="1275" dirty="0"/>
          </a:p>
        </p:txBody>
      </p:sp>
      <p:sp>
        <p:nvSpPr>
          <p:cNvPr id="29" name="Text 27"/>
          <p:cNvSpPr/>
          <p:nvPr/>
        </p:nvSpPr>
        <p:spPr>
          <a:xfrm>
            <a:off x="476250" y="3468886"/>
            <a:ext cx="11239500" cy="678656"/>
          </a:xfrm>
          <a:prstGeom prst="roundRect">
            <a:avLst>
              <a:gd name="adj" fmla="val 2807"/>
            </a:avLst>
          </a:prstGeom>
          <a:solidFill>
            <a:srgbClr val="10B981">
              <a:alpha val="5000"/>
            </a:srgbClr>
          </a:solidFill>
          <a:ln w="9525">
            <a:solidFill>
              <a:srgbClr val="10B981">
                <a:alpha val="30000"/>
              </a:srgbClr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676275" y="3670102"/>
            <a:ext cx="11100816" cy="310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194"/>
              </a:lnSpc>
              <a:buNone/>
            </a:pPr>
            <a:r>
              <a:rPr lang="en-US" sz="1350" dirty="0">
                <a:solidFill>
                  <a:srgbClr val="F8FAFC">
                    <a:alpha val="90000"/>
                  </a:srgbClr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These pillars ensure fiscal integrity in </a:t>
            </a:r>
            <a:r>
              <a:rPr lang="en-US" sz="1350" b="1" i="1" dirty="0">
                <a:solidFill>
                  <a:srgbClr val="D97706">
                    <a:alpha val="90000"/>
                  </a:srgbClr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Climate and Humanitarian Action</a:t>
            </a:r>
            <a:r>
              <a:rPr lang="en-US" sz="1350" dirty="0">
                <a:solidFill>
                  <a:srgbClr val="F8FAFC">
                    <a:alpha val="90000"/>
                  </a:srgbClr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balancing resource delivery with organizational accountability.</a:t>
            </a:r>
            <a:endParaRPr lang="en-US" sz="1350" dirty="0"/>
          </a:p>
        </p:txBody>
      </p:sp>
      <p:sp>
        <p:nvSpPr>
          <p:cNvPr id="31" name="Shape 29"/>
          <p:cNvSpPr/>
          <p:nvPr/>
        </p:nvSpPr>
        <p:spPr>
          <a:xfrm>
            <a:off x="476250" y="6319838"/>
            <a:ext cx="11239500" cy="0"/>
          </a:xfrm>
          <a:prstGeom prst="line">
            <a:avLst/>
          </a:prstGeom>
          <a:noFill/>
          <a:ln w="9525">
            <a:solidFill>
              <a:srgbClr val="F8FAFC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476250" y="6500813"/>
            <a:ext cx="95250" cy="95250"/>
          </a:xfrm>
          <a:prstGeom prst="roundRect">
            <a:avLst>
              <a:gd name="adj" fmla="val 100000"/>
            </a:avLst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723900" y="6543675"/>
            <a:ext cx="762000" cy="9525"/>
          </a:xfrm>
          <a:prstGeom prst="rect">
            <a:avLst/>
          </a:prstGeom>
          <a:solidFill>
            <a:srgbClr val="D9770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Text 32"/>
          <p:cNvSpPr/>
          <p:nvPr/>
        </p:nvSpPr>
        <p:spPr>
          <a:xfrm rot="2700000">
            <a:off x="1638300" y="6500813"/>
            <a:ext cx="95250" cy="95250"/>
          </a:xfrm>
          <a:prstGeom prst="rect">
            <a:avLst/>
          </a:prstGeom>
          <a:solidFill>
            <a:srgbClr val="F8FAFC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5" name="Text 33"/>
          <p:cNvSpPr/>
          <p:nvPr/>
        </p:nvSpPr>
        <p:spPr>
          <a:xfrm>
            <a:off x="1887289" y="6477000"/>
            <a:ext cx="1874520" cy="1737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125"/>
              </a:lnSpc>
              <a:buNone/>
            </a:pPr>
            <a:r>
              <a:rPr lang="en-US" sz="750" kern="0" spc="70" dirty="0">
                <a:solidFill>
                  <a:srgbClr val="F8FAFC">
                    <a:alpha val="40000"/>
                  </a:srgbClr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FINANCIAL FRAMEWORK OVERVIEW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192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76250" y="666750"/>
            <a:ext cx="571500" cy="38100"/>
          </a:xfrm>
          <a:prstGeom prst="rect">
            <a:avLst/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548" y="857250"/>
            <a:ext cx="8513064" cy="56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2700" b="1" kern="0" spc="-7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Guideline 1: Develop a Comprehensive Project Budget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476250" y="2145209"/>
            <a:ext cx="3675888" cy="384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Strategic Foundation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76250" y="2639467"/>
            <a:ext cx="3584448" cy="74066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 ensure a successful project, it is essential to develop a </a:t>
            </a:r>
            <a:r>
              <a:rPr lang="en-US" sz="1200" b="1" dirty="0">
                <a:solidFill>
                  <a:srgbClr val="D977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comprehensive project budget</a:t>
            </a:r>
            <a:r>
              <a:rPr lang="en-US" sz="120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at the very start of the project lifecycle.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6250" y="3600450"/>
            <a:ext cx="3675888" cy="384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Scope &amp; Complexity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76250" y="4019550"/>
            <a:ext cx="3584448" cy="5760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F8FAFC">
                    <a:alpha val="8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larger and more complex the project, the more inputs are needed for budget preparation to ensure all variables are captured.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76250" y="4742408"/>
            <a:ext cx="3584448" cy="74066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Greater effort in preparation leads to </a:t>
            </a:r>
            <a:r>
              <a:rPr lang="en-US" sz="1200" b="1" dirty="0">
                <a:solidFill>
                  <a:srgbClr val="D977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better resource allocation</a:t>
            </a:r>
            <a:r>
              <a:rPr lang="en-US" sz="120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and significantly increases the overall chance of project success.</a:t>
            </a:r>
            <a:endParaRPr lang="en-US" sz="1200" dirty="0"/>
          </a:p>
        </p:txBody>
      </p:sp>
      <p:pic>
        <p:nvPicPr>
          <p:cNvPr id="10" name="Image 0" descr="imag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24350" y="1676400"/>
            <a:ext cx="7391400" cy="40005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672063" y="5753100"/>
            <a:ext cx="4828032" cy="21945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dirty="0">
                <a:solidFill>
                  <a:srgbClr val="F8FAFC">
                    <a:alpha val="60000"/>
                  </a:srgbClr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Anticipated Cost Breakdown: Personnel, Materials, Equipment &amp; Other Expenses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76250" y="6100763"/>
            <a:ext cx="11239500" cy="0"/>
          </a:xfrm>
          <a:prstGeom prst="line">
            <a:avLst/>
          </a:prstGeom>
          <a:noFill/>
          <a:ln w="9525">
            <a:solidFill>
              <a:srgbClr val="F8FAFC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476250" y="6305550"/>
            <a:ext cx="114300" cy="114300"/>
          </a:xfrm>
          <a:prstGeom prst="roundRect">
            <a:avLst>
              <a:gd name="adj" fmla="val 100000"/>
            </a:avLst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742950" y="6357938"/>
            <a:ext cx="914400" cy="9525"/>
          </a:xfrm>
          <a:prstGeom prst="rect">
            <a:avLst/>
          </a:prstGeom>
          <a:solidFill>
            <a:srgbClr val="D9770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2"/>
          <p:cNvSpPr/>
          <p:nvPr/>
        </p:nvSpPr>
        <p:spPr>
          <a:xfrm rot="2700000">
            <a:off x="1809750" y="6305550"/>
            <a:ext cx="114300" cy="114300"/>
          </a:xfrm>
          <a:prstGeom prst="rect">
            <a:avLst/>
          </a:prstGeom>
          <a:solidFill>
            <a:srgbClr val="F8FAFC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192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76250" y="514350"/>
            <a:ext cx="571500" cy="38100"/>
          </a:xfrm>
          <a:prstGeom prst="rect">
            <a:avLst/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696" y="704850"/>
            <a:ext cx="10158984" cy="56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2700" b="1" kern="0" spc="-7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Need When Creating a Comprehensive Project Budget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476250" y="1447800"/>
            <a:ext cx="3594050" cy="822722"/>
          </a:xfrm>
          <a:prstGeom prst="rect">
            <a:avLst/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476250" y="1447800"/>
            <a:ext cx="0" cy="822722"/>
          </a:xfrm>
          <a:prstGeom prst="line">
            <a:avLst/>
          </a:prstGeom>
          <a:noFill/>
          <a:ln w="28575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58788" y="1562100"/>
            <a:ext cx="3364992" cy="2651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Project Charter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58788" y="1811536"/>
            <a:ext cx="3291840" cy="347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F8FAFC">
                    <a:alpha val="8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Formally authorizes the project and provides PM authority to apply resources.</a:t>
            </a:r>
            <a:endParaRPr lang="en-US" sz="975" dirty="0"/>
          </a:p>
        </p:txBody>
      </p:sp>
      <p:sp>
        <p:nvSpPr>
          <p:cNvPr id="9" name="Text 7"/>
          <p:cNvSpPr/>
          <p:nvPr/>
        </p:nvSpPr>
        <p:spPr>
          <a:xfrm>
            <a:off x="4298900" y="1447800"/>
            <a:ext cx="3594050" cy="822722"/>
          </a:xfrm>
          <a:prstGeom prst="rect">
            <a:avLst/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298900" y="1447800"/>
            <a:ext cx="0" cy="822722"/>
          </a:xfrm>
          <a:prstGeom prst="line">
            <a:avLst/>
          </a:prstGeom>
          <a:noFill/>
          <a:ln w="28575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481438" y="1562100"/>
            <a:ext cx="3364992" cy="2651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Project Management Plan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481438" y="1811536"/>
            <a:ext cx="3291840" cy="347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F8FAFC">
                    <a:alpha val="8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Describes execution, monitoring, control, and closure of the project.</a:t>
            </a:r>
            <a:endParaRPr lang="en-US" sz="975" dirty="0"/>
          </a:p>
        </p:txBody>
      </p:sp>
      <p:sp>
        <p:nvSpPr>
          <p:cNvPr id="13" name="Text 11"/>
          <p:cNvSpPr/>
          <p:nvPr/>
        </p:nvSpPr>
        <p:spPr>
          <a:xfrm>
            <a:off x="476250" y="2346722"/>
            <a:ext cx="3594050" cy="822722"/>
          </a:xfrm>
          <a:prstGeom prst="rect">
            <a:avLst/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476250" y="2346722"/>
            <a:ext cx="0" cy="822722"/>
          </a:xfrm>
          <a:prstGeom prst="line">
            <a:avLst/>
          </a:prstGeom>
          <a:noFill/>
          <a:ln w="28575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58788" y="2461022"/>
            <a:ext cx="3364992" cy="2651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Schedule Management Plan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58788" y="2710458"/>
            <a:ext cx="3291840" cy="347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F8FAFC">
                    <a:alpha val="8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Criteria for developing, monitoring, and controlling the project schedule.</a:t>
            </a:r>
            <a:endParaRPr lang="en-US" sz="975" dirty="0"/>
          </a:p>
        </p:txBody>
      </p:sp>
      <p:sp>
        <p:nvSpPr>
          <p:cNvPr id="17" name="Text 15"/>
          <p:cNvSpPr/>
          <p:nvPr/>
        </p:nvSpPr>
        <p:spPr>
          <a:xfrm>
            <a:off x="4298900" y="2346722"/>
            <a:ext cx="3594050" cy="822722"/>
          </a:xfrm>
          <a:prstGeom prst="rect">
            <a:avLst/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4298900" y="2346722"/>
            <a:ext cx="0" cy="822722"/>
          </a:xfrm>
          <a:prstGeom prst="line">
            <a:avLst/>
          </a:prstGeom>
          <a:noFill/>
          <a:ln w="28575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481438" y="2461022"/>
            <a:ext cx="3364992" cy="2651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Project Calendars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481438" y="2710458"/>
            <a:ext cx="3291840" cy="347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F8FAFC">
                    <a:alpha val="8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Identifies working days and shifts available for scheduled activities.</a:t>
            </a:r>
            <a:endParaRPr lang="en-US" sz="975" dirty="0"/>
          </a:p>
        </p:txBody>
      </p:sp>
      <p:sp>
        <p:nvSpPr>
          <p:cNvPr id="21" name="Text 19"/>
          <p:cNvSpPr/>
          <p:nvPr/>
        </p:nvSpPr>
        <p:spPr>
          <a:xfrm>
            <a:off x="476250" y="3245644"/>
            <a:ext cx="3594050" cy="822722"/>
          </a:xfrm>
          <a:prstGeom prst="rect">
            <a:avLst/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476250" y="3245644"/>
            <a:ext cx="0" cy="822722"/>
          </a:xfrm>
          <a:prstGeom prst="line">
            <a:avLst/>
          </a:prstGeom>
          <a:noFill/>
          <a:ln w="28575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58788" y="3359944"/>
            <a:ext cx="3364992" cy="2651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Risk Management Plan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58788" y="3609380"/>
            <a:ext cx="3291840" cy="347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F8FAFC">
                    <a:alpha val="8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Describes how risk activities will be structured and performed.</a:t>
            </a:r>
            <a:endParaRPr lang="en-US" sz="975" dirty="0"/>
          </a:p>
        </p:txBody>
      </p:sp>
      <p:sp>
        <p:nvSpPr>
          <p:cNvPr id="25" name="Text 23"/>
          <p:cNvSpPr/>
          <p:nvPr/>
        </p:nvSpPr>
        <p:spPr>
          <a:xfrm>
            <a:off x="4298900" y="3245644"/>
            <a:ext cx="3594050" cy="822722"/>
          </a:xfrm>
          <a:prstGeom prst="rect">
            <a:avLst/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Shape 24"/>
          <p:cNvSpPr/>
          <p:nvPr/>
        </p:nvSpPr>
        <p:spPr>
          <a:xfrm>
            <a:off x="4298900" y="3245644"/>
            <a:ext cx="0" cy="822722"/>
          </a:xfrm>
          <a:prstGeom prst="line">
            <a:avLst/>
          </a:prstGeom>
          <a:noFill/>
          <a:ln w="28575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481438" y="3359944"/>
            <a:ext cx="3364992" cy="2651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Risk Register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481438" y="3609380"/>
            <a:ext cx="3291840" cy="347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F8FAFC">
                    <a:alpha val="8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repository where outputs of risk management processes are recorded.</a:t>
            </a:r>
            <a:endParaRPr lang="en-US" sz="975" dirty="0"/>
          </a:p>
        </p:txBody>
      </p:sp>
      <p:sp>
        <p:nvSpPr>
          <p:cNvPr id="29" name="Text 27"/>
          <p:cNvSpPr/>
          <p:nvPr/>
        </p:nvSpPr>
        <p:spPr>
          <a:xfrm>
            <a:off x="476250" y="4144566"/>
            <a:ext cx="7416701" cy="649486"/>
          </a:xfrm>
          <a:prstGeom prst="rect">
            <a:avLst/>
          </a:prstGeom>
          <a:solidFill>
            <a:srgbClr val="F8FAFC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Shape 28"/>
          <p:cNvSpPr/>
          <p:nvPr/>
        </p:nvSpPr>
        <p:spPr>
          <a:xfrm>
            <a:off x="476250" y="4144566"/>
            <a:ext cx="0" cy="649486"/>
          </a:xfrm>
          <a:prstGeom prst="line">
            <a:avLst/>
          </a:prstGeom>
          <a:noFill/>
          <a:ln w="28575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55588" y="4258866"/>
            <a:ext cx="7269480" cy="2651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 Breakdown Structure (WBS)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55588" y="4507409"/>
            <a:ext cx="7260336" cy="2011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F8FAFC">
                    <a:alpha val="8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hierarchical decomposition of the total scope of work to be carried out by the project team.</a:t>
            </a:r>
            <a:endParaRPr lang="en-US" sz="975" dirty="0"/>
          </a:p>
        </p:txBody>
      </p:sp>
      <p:sp>
        <p:nvSpPr>
          <p:cNvPr id="33" name="Text 31"/>
          <p:cNvSpPr/>
          <p:nvPr/>
        </p:nvSpPr>
        <p:spPr>
          <a:xfrm>
            <a:off x="8121551" y="1657350"/>
            <a:ext cx="3594199" cy="4057650"/>
          </a:xfrm>
          <a:prstGeom prst="roundRect">
            <a:avLst>
              <a:gd name="adj" fmla="val 2120"/>
            </a:avLst>
          </a:prstGeom>
          <a:noFill/>
          <a:ln w="9525">
            <a:solidFill>
              <a:srgbClr val="D97706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4" name="Image 0" descr="image.png"/>
          <p:cNvPicPr>
            <a:picLocks noChangeAspect="1"/>
          </p:cNvPicPr>
          <p:nvPr/>
        </p:nvPicPr>
        <p:blipFill>
          <a:blip r:embed="rId3"/>
          <a:srcRect r="326"/>
          <a:stretch/>
        </p:blipFill>
        <p:spPr>
          <a:xfrm>
            <a:off x="8131076" y="1666875"/>
            <a:ext cx="3571875" cy="4038600"/>
          </a:xfrm>
          <a:prstGeom prst="rect">
            <a:avLst/>
          </a:prstGeom>
        </p:spPr>
      </p:pic>
      <p:sp>
        <p:nvSpPr>
          <p:cNvPr id="35" name="Text 32"/>
          <p:cNvSpPr/>
          <p:nvPr/>
        </p:nvSpPr>
        <p:spPr>
          <a:xfrm>
            <a:off x="8290828" y="1857375"/>
            <a:ext cx="3310128" cy="3200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9770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Budget Creation Flow</a:t>
            </a:r>
            <a:endParaRPr lang="en-US" sz="1500" dirty="0"/>
          </a:p>
        </p:txBody>
      </p:sp>
      <p:sp>
        <p:nvSpPr>
          <p:cNvPr id="36" name="Text 33"/>
          <p:cNvSpPr/>
          <p:nvPr/>
        </p:nvSpPr>
        <p:spPr>
          <a:xfrm>
            <a:off x="8321576" y="2371725"/>
            <a:ext cx="3194149" cy="400050"/>
          </a:xfrm>
          <a:prstGeom prst="roundRect">
            <a:avLst>
              <a:gd name="adj" fmla="val 9524"/>
            </a:avLst>
          </a:prstGeom>
          <a:solidFill>
            <a:srgbClr val="10B981">
              <a:alpha val="20000"/>
            </a:srgbClr>
          </a:solidFill>
          <a:ln w="9525">
            <a:solidFill>
              <a:srgbClr val="10B981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34"/>
          <p:cNvSpPr/>
          <p:nvPr/>
        </p:nvSpPr>
        <p:spPr>
          <a:xfrm>
            <a:off x="8323213" y="2371725"/>
            <a:ext cx="3236976" cy="402336"/>
          </a:xfrm>
          <a:prstGeom prst="rect">
            <a:avLst/>
          </a:prstGeom>
          <a:noFill/>
          <a:ln/>
        </p:spPr>
        <p:txBody>
          <a:bodyPr vert="horz" wrap="square" lIns="152400" tIns="76200" rIns="152400" bIns="7620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 Gather Inputs</a:t>
            </a:r>
            <a:endParaRPr lang="en-US" sz="1200" dirty="0"/>
          </a:p>
        </p:txBody>
      </p:sp>
      <p:pic>
        <p:nvPicPr>
          <p:cNvPr id="38" name="Image 1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823400" y="2924175"/>
            <a:ext cx="190500" cy="190500"/>
          </a:xfrm>
          <a:prstGeom prst="rect">
            <a:avLst/>
          </a:prstGeom>
        </p:spPr>
      </p:pic>
      <p:sp>
        <p:nvSpPr>
          <p:cNvPr id="39" name="Text 35"/>
          <p:cNvSpPr/>
          <p:nvPr/>
        </p:nvSpPr>
        <p:spPr>
          <a:xfrm>
            <a:off x="8321576" y="3267075"/>
            <a:ext cx="3194149" cy="400050"/>
          </a:xfrm>
          <a:prstGeom prst="roundRect">
            <a:avLst>
              <a:gd name="adj" fmla="val 9524"/>
            </a:avLst>
          </a:prstGeom>
          <a:solidFill>
            <a:srgbClr val="10B981">
              <a:alpha val="20000"/>
            </a:srgbClr>
          </a:solidFill>
          <a:ln w="9525">
            <a:solidFill>
              <a:srgbClr val="10B981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0" name="Text 36"/>
          <p:cNvSpPr/>
          <p:nvPr/>
        </p:nvSpPr>
        <p:spPr>
          <a:xfrm>
            <a:off x="8323213" y="3267075"/>
            <a:ext cx="3236976" cy="402336"/>
          </a:xfrm>
          <a:prstGeom prst="rect">
            <a:avLst/>
          </a:prstGeom>
          <a:noFill/>
          <a:ln/>
        </p:spPr>
        <p:txBody>
          <a:bodyPr vert="horz" wrap="square" lIns="152400" tIns="76200" rIns="152400" bIns="7620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 Cost Management Plan</a:t>
            </a:r>
            <a:endParaRPr lang="en-US" sz="1200" dirty="0"/>
          </a:p>
        </p:txBody>
      </p:sp>
      <p:pic>
        <p:nvPicPr>
          <p:cNvPr id="41" name="Image 2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823400" y="3819525"/>
            <a:ext cx="190500" cy="190500"/>
          </a:xfrm>
          <a:prstGeom prst="rect">
            <a:avLst/>
          </a:prstGeom>
        </p:spPr>
      </p:pic>
      <p:sp>
        <p:nvSpPr>
          <p:cNvPr id="42" name="Text 37"/>
          <p:cNvSpPr/>
          <p:nvPr/>
        </p:nvSpPr>
        <p:spPr>
          <a:xfrm>
            <a:off x="8321576" y="4162425"/>
            <a:ext cx="3194149" cy="400050"/>
          </a:xfrm>
          <a:prstGeom prst="roundRect">
            <a:avLst>
              <a:gd name="adj" fmla="val 9524"/>
            </a:avLst>
          </a:prstGeom>
          <a:solidFill>
            <a:srgbClr val="10B981">
              <a:alpha val="20000"/>
            </a:srgbClr>
          </a:solidFill>
          <a:ln w="9525">
            <a:solidFill>
              <a:srgbClr val="10B981"/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3" name="Text 38"/>
          <p:cNvSpPr/>
          <p:nvPr/>
        </p:nvSpPr>
        <p:spPr>
          <a:xfrm>
            <a:off x="8323213" y="4162425"/>
            <a:ext cx="3236976" cy="402336"/>
          </a:xfrm>
          <a:prstGeom prst="rect">
            <a:avLst/>
          </a:prstGeom>
          <a:noFill/>
          <a:ln/>
        </p:spPr>
        <p:txBody>
          <a:bodyPr vert="horz" wrap="square" lIns="152400" tIns="76200" rIns="152400" bIns="7620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 Develop Estimates</a:t>
            </a:r>
            <a:endParaRPr lang="en-US" sz="1200" dirty="0"/>
          </a:p>
        </p:txBody>
      </p:sp>
      <p:pic>
        <p:nvPicPr>
          <p:cNvPr id="44" name="Image 3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823400" y="4714875"/>
            <a:ext cx="190500" cy="190500"/>
          </a:xfrm>
          <a:prstGeom prst="rect">
            <a:avLst/>
          </a:prstGeom>
        </p:spPr>
      </p:pic>
      <p:sp>
        <p:nvSpPr>
          <p:cNvPr id="45" name="Text 39"/>
          <p:cNvSpPr/>
          <p:nvPr/>
        </p:nvSpPr>
        <p:spPr>
          <a:xfrm>
            <a:off x="8321576" y="5057775"/>
            <a:ext cx="3194149" cy="457200"/>
          </a:xfrm>
          <a:prstGeom prst="roundRect">
            <a:avLst>
              <a:gd name="adj" fmla="val 8333"/>
            </a:avLst>
          </a:prstGeom>
          <a:solidFill>
            <a:srgbClr val="D97706"/>
          </a:solidFill>
          <a:ln/>
          <a:effectLst>
            <a:outerShdw blurRad="142875" dist="95250" dir="5400000" algn="bl" rotWithShape="0">
              <a:srgbClr val="000000">
                <a:alpha val="1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6" name="Text 40"/>
          <p:cNvSpPr/>
          <p:nvPr/>
        </p:nvSpPr>
        <p:spPr>
          <a:xfrm>
            <a:off x="8323213" y="5057775"/>
            <a:ext cx="3236976" cy="457200"/>
          </a:xfrm>
          <a:prstGeom prst="rect">
            <a:avLst/>
          </a:prstGeom>
          <a:noFill/>
          <a:ln/>
        </p:spPr>
        <p:txBody>
          <a:bodyPr vert="horz" wrap="square" lIns="152400" tIns="114300" rIns="152400" bIns="11430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FINAL BUDGET</a:t>
            </a:r>
            <a:endParaRPr lang="en-US" sz="1200" dirty="0"/>
          </a:p>
        </p:txBody>
      </p:sp>
      <p:sp>
        <p:nvSpPr>
          <p:cNvPr id="47" name="Shape 41"/>
          <p:cNvSpPr/>
          <p:nvPr/>
        </p:nvSpPr>
        <p:spPr>
          <a:xfrm>
            <a:off x="476250" y="6005513"/>
            <a:ext cx="11239500" cy="0"/>
          </a:xfrm>
          <a:prstGeom prst="line">
            <a:avLst/>
          </a:prstGeom>
          <a:noFill/>
          <a:ln w="9525">
            <a:solidFill>
              <a:srgbClr val="F8FAFC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2"/>
          <p:cNvSpPr/>
          <p:nvPr/>
        </p:nvSpPr>
        <p:spPr>
          <a:xfrm>
            <a:off x="476250" y="6276975"/>
            <a:ext cx="114300" cy="114300"/>
          </a:xfrm>
          <a:prstGeom prst="roundRect">
            <a:avLst>
              <a:gd name="adj" fmla="val 100000"/>
            </a:avLst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9" name="Text 43"/>
          <p:cNvSpPr/>
          <p:nvPr/>
        </p:nvSpPr>
        <p:spPr>
          <a:xfrm>
            <a:off x="744215" y="6248400"/>
            <a:ext cx="2734056" cy="2011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kern="0" spc="90" dirty="0">
                <a:solidFill>
                  <a:srgbClr val="F8FAFC">
                    <a:alpha val="50000"/>
                  </a:srgbClr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GUIDELINE 1: COMPREHENSIVE BUDGETING</a:t>
            </a:r>
            <a:endParaRPr lang="en-US" sz="900" dirty="0"/>
          </a:p>
        </p:txBody>
      </p:sp>
      <p:sp>
        <p:nvSpPr>
          <p:cNvPr id="50" name="Text 44"/>
          <p:cNvSpPr/>
          <p:nvPr/>
        </p:nvSpPr>
        <p:spPr>
          <a:xfrm>
            <a:off x="3545830" y="6329363"/>
            <a:ext cx="914400" cy="9525"/>
          </a:xfrm>
          <a:prstGeom prst="rect">
            <a:avLst/>
          </a:prstGeom>
          <a:solidFill>
            <a:srgbClr val="D9770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1" name="Text 45"/>
          <p:cNvSpPr/>
          <p:nvPr/>
        </p:nvSpPr>
        <p:spPr>
          <a:xfrm rot="2700000">
            <a:off x="4612630" y="6276975"/>
            <a:ext cx="114300" cy="114300"/>
          </a:xfrm>
          <a:prstGeom prst="rect">
            <a:avLst/>
          </a:prstGeom>
          <a:solidFill>
            <a:srgbClr val="F8FAFC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192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76250" y="666750"/>
            <a:ext cx="571500" cy="38100"/>
          </a:xfrm>
          <a:prstGeom prst="rect">
            <a:avLst/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5729" y="857250"/>
            <a:ext cx="6062472" cy="56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2700" b="1" kern="0" spc="-7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GUIDELINE 2: MANAGE PROJECT RISK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473869" y="1447800"/>
            <a:ext cx="6720840" cy="3200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Protecting Financial Performance through Lifecycle Identification &amp; Mitigation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019550" y="2705100"/>
            <a:ext cx="0" cy="2133600"/>
          </a:xfrm>
          <a:prstGeom prst="line">
            <a:avLst/>
          </a:prstGeom>
          <a:noFill/>
          <a:ln w="9525">
            <a:solidFill>
              <a:srgbClr val="F8FAFC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76250" y="2705100"/>
            <a:ext cx="3346704" cy="9966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F8FAFC">
                    <a:alpha val="9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Ensuring that a project's financial performance remains intact requires financial risks to be identified and proactively managed throughout the entire project lifecycle.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6250" y="3848100"/>
            <a:ext cx="3346704" cy="9966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F8FAFC">
                    <a:alpha val="9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</a:t>
            </a:r>
            <a:r>
              <a:rPr lang="en-US" sz="1200" b="1" dirty="0">
                <a:solidFill>
                  <a:srgbClr val="F8FAFC">
                    <a:alpha val="9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Expected Monetary Value (EMV)</a:t>
            </a:r>
            <a:r>
              <a:rPr lang="en-US" sz="1200" dirty="0">
                <a:solidFill>
                  <a:srgbClr val="F8FAFC">
                    <a:alpha val="9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method serves as a primary statistical technique, calculating cost by multiplying the probability of occurrence by the impact cost.</a:t>
            </a:r>
            <a:endParaRPr lang="en-US" sz="1200" dirty="0"/>
          </a:p>
        </p:txBody>
      </p:sp>
      <p:pic>
        <p:nvPicPr>
          <p:cNvPr id="9" name="Image 0" descr="imag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24350" y="1962150"/>
            <a:ext cx="7391400" cy="36195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76250" y="5581650"/>
            <a:ext cx="2734056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Risk Matrix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476250" y="5857875"/>
            <a:ext cx="2670048" cy="347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F8FAFC">
                    <a:alpha val="7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Core tool used to assess the likelihood and quantitative impact of each identified risk.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3343275" y="5581650"/>
            <a:ext cx="2734056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Risk Register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3343275" y="5857875"/>
            <a:ext cx="2670048" cy="347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F8FAFC">
                    <a:alpha val="7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Central repository for all risks and specific actions to avoid or reduce impact.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6210300" y="5581650"/>
            <a:ext cx="2734056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Strategic &amp; Compliance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6210300" y="5857875"/>
            <a:ext cx="2670048" cy="347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F8FAFC">
                    <a:alpha val="7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High-level risks affecting project objectives and adherence to legal frameworks.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9077325" y="5581650"/>
            <a:ext cx="2734056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9770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Operational &amp; Financial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9077325" y="5857875"/>
            <a:ext cx="2670048" cy="347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F8FAFC">
                    <a:alpha val="7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Direct risks to daily processes and budget stability/monetary fluctuations.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476250" y="6510337"/>
            <a:ext cx="11239500" cy="0"/>
          </a:xfrm>
          <a:prstGeom prst="line">
            <a:avLst/>
          </a:prstGeom>
          <a:noFill/>
          <a:ln w="9525">
            <a:solidFill>
              <a:srgbClr val="F8FAFC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476250" y="6515100"/>
            <a:ext cx="114300" cy="114300"/>
          </a:xfrm>
          <a:prstGeom prst="roundRect">
            <a:avLst>
              <a:gd name="adj" fmla="val 100000"/>
            </a:avLst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742950" y="6567488"/>
            <a:ext cx="914400" cy="9525"/>
          </a:xfrm>
          <a:prstGeom prst="rect">
            <a:avLst/>
          </a:prstGeom>
          <a:solidFill>
            <a:srgbClr val="D9770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 rot="2700000">
            <a:off x="1809750" y="6515100"/>
            <a:ext cx="114300" cy="114300"/>
          </a:xfrm>
          <a:prstGeom prst="rect">
            <a:avLst/>
          </a:prstGeom>
          <a:solidFill>
            <a:srgbClr val="F8FAFC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192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76250" y="381000"/>
            <a:ext cx="571500" cy="38100"/>
          </a:xfrm>
          <a:prstGeom prst="rect">
            <a:avLst/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7069" y="533400"/>
            <a:ext cx="8814816" cy="4754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b="1" kern="0" spc="-7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Guideline 3: Use Effective Cost Management Techniques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476250" y="1457325"/>
            <a:ext cx="11530584" cy="384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9770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Optimization &amp; Variance Control</a:t>
            </a:r>
            <a:endParaRPr lang="en-US" sz="1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76250" y="1952625"/>
          <a:ext cx="11239500" cy="2514601"/>
        </p:xfrm>
        <a:graphic>
          <a:graphicData uri="http://schemas.openxmlformats.org/drawingml/2006/table">
            <a:tbl>
              <a:tblPr/>
              <a:tblGrid>
                <a:gridCol w="337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1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b="1" dirty="0">
                          <a:solidFill>
                            <a:srgbClr val="F8FAF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Management Technique</a:t>
                      </a:r>
                      <a:endParaRPr lang="en-US" sz="13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0" marR="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B9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b="1" dirty="0">
                          <a:solidFill>
                            <a:srgbClr val="F8FAF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Metric Type</a:t>
                      </a:r>
                      <a:endParaRPr lang="en-US" sz="13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0" marR="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B9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b="1" dirty="0">
                          <a:solidFill>
                            <a:srgbClr val="F8FAF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Functional Objective</a:t>
                      </a:r>
                      <a:endParaRPr lang="en-US" sz="13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0" marR="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B9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8FAF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Budget vs Actual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0" marR="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0B9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b="1" dirty="0">
                          <a:solidFill>
                            <a:srgbClr val="10B98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Variance %</a:t>
                      </a:r>
                      <a:endParaRPr lang="en-US" sz="13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0" marR="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0B9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F8FAFC"/>
                          </a:solidFill>
                          <a:latin typeface="Merriweather Light 18pt" pitchFamily="34" charset="0"/>
                          <a:ea typeface="Merriweather Light 18pt" pitchFamily="34" charset="-122"/>
                          <a:cs typeface="Merriweather Light 18pt" pitchFamily="34" charset="-120"/>
                        </a:rPr>
                        <a:t>Compares project budget to actual costs to calculate differences in currency and percentage; enables prompt addressing of deviations.</a:t>
                      </a:r>
                      <a:endParaRPr lang="en-US" sz="1200" dirty="0">
                        <a:latin typeface="Merriweather Light 18pt" charset="0"/>
                        <a:ea typeface="Merriweather Light 18pt" charset="0"/>
                        <a:cs typeface="Merriweather Light 18pt" charset="0"/>
                      </a:endParaRPr>
                    </a:p>
                  </a:txBody>
                  <a:tcPr marL="0" marR="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0B9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8FAF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Earned Value Analysis (EVA)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0" marR="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b="1" dirty="0">
                          <a:solidFill>
                            <a:srgbClr val="10B98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Performance Index</a:t>
                      </a:r>
                      <a:endParaRPr lang="en-US" sz="13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0" marR="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F8FAFC"/>
                          </a:solidFill>
                          <a:latin typeface="Merriweather Light 18pt" pitchFamily="34" charset="0"/>
                          <a:ea typeface="Merriweather Light 18pt" pitchFamily="34" charset="-122"/>
                          <a:cs typeface="Merriweather Light 18pt" pitchFamily="34" charset="-120"/>
                        </a:rPr>
                        <a:t>Measures project progress based on Planned Value, Actual Cost, and Earned Value to optimize resource utilization.</a:t>
                      </a:r>
                      <a:endParaRPr lang="en-US" sz="1200" dirty="0">
                        <a:latin typeface="Merriweather Light 18pt" charset="0"/>
                        <a:ea typeface="Merriweather Light 18pt" charset="0"/>
                        <a:cs typeface="Merriweather Light 18pt" charset="0"/>
                      </a:endParaRPr>
                    </a:p>
                  </a:txBody>
                  <a:tcPr marL="0" marR="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8FAF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Forecasting &amp; Optimization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0" marR="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b="1" dirty="0">
                          <a:solidFill>
                            <a:srgbClr val="10B981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EAC / ETC</a:t>
                      </a:r>
                      <a:endParaRPr lang="en-US" sz="135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0" marR="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F8FAFC"/>
                          </a:solidFill>
                          <a:latin typeface="Merriweather Light 18pt" pitchFamily="34" charset="0"/>
                          <a:ea typeface="Merriweather Light 18pt" pitchFamily="34" charset="-122"/>
                          <a:cs typeface="Merriweather Light 18pt" pitchFamily="34" charset="-120"/>
                        </a:rPr>
                        <a:t>Predicts potential cost overruns or savings, allowing project managers to reduce unnecessary expenses and keep the project on track.</a:t>
                      </a:r>
                      <a:endParaRPr lang="en-US" sz="1200" dirty="0">
                        <a:latin typeface="Merriweather Light 18pt" charset="0"/>
                        <a:ea typeface="Merriweather Light 18pt" charset="0"/>
                        <a:cs typeface="Merriweather Light 18pt" charset="0"/>
                      </a:endParaRPr>
                    </a:p>
                  </a:txBody>
                  <a:tcPr marL="0" marR="0" marT="133350" marB="13335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FA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76250" y="4772025"/>
            <a:ext cx="0" cy="866775"/>
          </a:xfrm>
          <a:prstGeom prst="line">
            <a:avLst/>
          </a:prstGeom>
          <a:noFill/>
          <a:ln w="1905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5"/>
          <p:cNvSpPr/>
          <p:nvPr/>
        </p:nvSpPr>
        <p:spPr>
          <a:xfrm>
            <a:off x="723900" y="4810125"/>
            <a:ext cx="11256264" cy="2926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kern="0" spc="130" dirty="0">
                <a:solidFill>
                  <a:srgbClr val="D9770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COST CONTROL STRATEGY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23900" y="5105400"/>
            <a:ext cx="8577072" cy="5029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Maintain financial health by proactively identifying variances. Effective cost management optimizes the project budget, ensuring that climate change and humanitarian action initiatives remain sustainable and profitable.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76250" y="6291263"/>
            <a:ext cx="11239500" cy="0"/>
          </a:xfrm>
          <a:prstGeom prst="line">
            <a:avLst/>
          </a:prstGeom>
          <a:noFill/>
          <a:ln w="9525">
            <a:solidFill>
              <a:srgbClr val="F8FAFC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76250" y="6424613"/>
            <a:ext cx="114300" cy="114300"/>
          </a:xfrm>
          <a:prstGeom prst="roundRect">
            <a:avLst>
              <a:gd name="adj" fmla="val 100000"/>
            </a:avLst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742950" y="6477000"/>
            <a:ext cx="914400" cy="9525"/>
          </a:xfrm>
          <a:prstGeom prst="rect">
            <a:avLst/>
          </a:prstGeom>
          <a:solidFill>
            <a:srgbClr val="D9770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0"/>
          <p:cNvSpPr/>
          <p:nvPr/>
        </p:nvSpPr>
        <p:spPr>
          <a:xfrm rot="2700000">
            <a:off x="1809750" y="6424613"/>
            <a:ext cx="114300" cy="114300"/>
          </a:xfrm>
          <a:prstGeom prst="rect">
            <a:avLst/>
          </a:prstGeom>
          <a:solidFill>
            <a:srgbClr val="F8FAFC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192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76250" y="342900"/>
            <a:ext cx="571500" cy="38100"/>
          </a:xfrm>
          <a:prstGeom prst="rect">
            <a:avLst/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994" y="457200"/>
            <a:ext cx="8165592" cy="5120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400" b="1" kern="0" spc="-7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Guideline 4: Establish Clear Financial Policies &amp; Procedures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76250" y="990600"/>
            <a:ext cx="11521440" cy="3474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Ensuring Transparency, Consistency, and Risk Mitigation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476250" y="1344216"/>
            <a:ext cx="5541264" cy="3931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547"/>
              </a:lnSpc>
              <a:buNone/>
            </a:pPr>
            <a:r>
              <a:rPr lang="en-US" sz="1125" b="1" dirty="0">
                <a:solidFill>
                  <a:srgbClr val="10B981">
                    <a:alpha val="9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Core Framework:</a:t>
            </a:r>
            <a:r>
              <a:rPr lang="en-US" sz="1125" dirty="0">
                <a:solidFill>
                  <a:srgbClr val="F8FAFC">
                    <a:alpha val="9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Establish guidelines early to govern all transactions. This ensures accurate tracking and reporting, minimizing error or fraud risks.</a:t>
            </a:r>
            <a:endParaRPr lang="en-US" sz="1125" dirty="0"/>
          </a:p>
        </p:txBody>
      </p:sp>
      <p:sp>
        <p:nvSpPr>
          <p:cNvPr id="7" name="Text 5"/>
          <p:cNvSpPr/>
          <p:nvPr/>
        </p:nvSpPr>
        <p:spPr>
          <a:xfrm>
            <a:off x="476250" y="1813322"/>
            <a:ext cx="5541264" cy="3931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547"/>
              </a:lnSpc>
              <a:buNone/>
            </a:pPr>
            <a:r>
              <a:rPr lang="en-US" sz="1125" b="1" dirty="0">
                <a:solidFill>
                  <a:srgbClr val="F8FAFC">
                    <a:alpha val="9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1:</a:t>
            </a:r>
            <a:r>
              <a:rPr lang="en-US" sz="1125" dirty="0">
                <a:solidFill>
                  <a:srgbClr val="F8FAFC">
                    <a:alpha val="9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Define roles and responsibilities to ensure accountability across the project team.</a:t>
            </a:r>
            <a:endParaRPr lang="en-US" sz="1125" dirty="0"/>
          </a:p>
        </p:txBody>
      </p:sp>
      <p:sp>
        <p:nvSpPr>
          <p:cNvPr id="8" name="Text 6"/>
          <p:cNvSpPr/>
          <p:nvPr/>
        </p:nvSpPr>
        <p:spPr>
          <a:xfrm>
            <a:off x="6210300" y="1341239"/>
            <a:ext cx="5660136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47"/>
              </a:lnSpc>
              <a:buNone/>
            </a:pPr>
            <a:r>
              <a:rPr lang="en-US" sz="1125" b="1" dirty="0">
                <a:solidFill>
                  <a:srgbClr val="F8FAFC">
                    <a:alpha val="9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2:</a:t>
            </a:r>
            <a:r>
              <a:rPr lang="en-US" sz="1125" dirty="0">
                <a:solidFill>
                  <a:srgbClr val="F8FAFC">
                    <a:alpha val="9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Standardize Budgeting, Procurement, Invoicing, and Payment Processes.</a:t>
            </a:r>
            <a:endParaRPr lang="en-US" sz="1125" dirty="0"/>
          </a:p>
        </p:txBody>
      </p:sp>
      <p:sp>
        <p:nvSpPr>
          <p:cNvPr id="9" name="Text 7"/>
          <p:cNvSpPr/>
          <p:nvPr/>
        </p:nvSpPr>
        <p:spPr>
          <a:xfrm>
            <a:off x="6210300" y="1616869"/>
            <a:ext cx="5541264" cy="39319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547"/>
              </a:lnSpc>
              <a:buNone/>
            </a:pPr>
            <a:r>
              <a:rPr lang="en-US" sz="1125" b="1" dirty="0">
                <a:solidFill>
                  <a:srgbClr val="D97706">
                    <a:alpha val="9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Impact:</a:t>
            </a:r>
            <a:r>
              <a:rPr lang="en-US" sz="1125" dirty="0">
                <a:solidFill>
                  <a:srgbClr val="F8FAFC">
                    <a:alpha val="9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Drive operational consistency and the high transparency required by international stakeholders.</a:t>
            </a:r>
            <a:endParaRPr lang="en-US" sz="1125" dirty="0"/>
          </a:p>
        </p:txBody>
      </p:sp>
      <p:pic>
        <p:nvPicPr>
          <p:cNvPr id="10" name="Image 0" descr="imag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6250" y="2831306"/>
            <a:ext cx="11239500" cy="285750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476250" y="6243638"/>
            <a:ext cx="11239500" cy="0"/>
          </a:xfrm>
          <a:prstGeom prst="line">
            <a:avLst/>
          </a:prstGeom>
          <a:noFill/>
          <a:ln w="9525">
            <a:solidFill>
              <a:srgbClr val="F8FAFC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76250" y="6400800"/>
            <a:ext cx="114300" cy="114300"/>
          </a:xfrm>
          <a:prstGeom prst="roundRect">
            <a:avLst>
              <a:gd name="adj" fmla="val 100000"/>
            </a:avLst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742950" y="6453188"/>
            <a:ext cx="914400" cy="9525"/>
          </a:xfrm>
          <a:prstGeom prst="rect">
            <a:avLst/>
          </a:prstGeom>
          <a:solidFill>
            <a:srgbClr val="D9770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 rot="2700000">
            <a:off x="1809750" y="6400800"/>
            <a:ext cx="114300" cy="114300"/>
          </a:xfrm>
          <a:prstGeom prst="rect">
            <a:avLst/>
          </a:prstGeom>
          <a:solidFill>
            <a:srgbClr val="F8FAFC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2078087" y="6381750"/>
            <a:ext cx="3063240" cy="1828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00" dirty="0">
                <a:solidFill>
                  <a:srgbClr val="F8FAFC">
                    <a:alpha val="50000"/>
                  </a:srgbClr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Managing CRHA Projects: Finance Management &amp; Funding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192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76250" y="666750"/>
            <a:ext cx="571500" cy="38100"/>
          </a:xfrm>
          <a:prstGeom prst="rect">
            <a:avLst/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4241" y="857250"/>
            <a:ext cx="9454896" cy="56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2700" b="1" kern="0" spc="-70" dirty="0">
                <a:solidFill>
                  <a:srgbClr val="F8FAF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Guideline 5: Establish Effective Communication &amp; Reporting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476250" y="1828800"/>
            <a:ext cx="4505325" cy="1906786"/>
          </a:xfrm>
          <a:prstGeom prst="roundRect">
            <a:avLst>
              <a:gd name="adj" fmla="val 1998"/>
            </a:avLst>
          </a:prstGeom>
          <a:solidFill>
            <a:srgbClr val="FFFFFF">
              <a:alpha val="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476250" y="1828800"/>
            <a:ext cx="0" cy="1906786"/>
          </a:xfrm>
          <a:prstGeom prst="line">
            <a:avLst/>
          </a:prstGeom>
          <a:noFill/>
          <a:ln w="381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04850" y="2019300"/>
            <a:ext cx="4224528" cy="3474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0B9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Transparency is Success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704850" y="2448818"/>
            <a:ext cx="4133088" cy="10972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Project success depends on a </a:t>
            </a:r>
            <a:r>
              <a:rPr lang="en-US" sz="1350" b="1" dirty="0">
                <a:solidFill>
                  <a:srgbClr val="D977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clear and transparent communication system</a:t>
            </a:r>
            <a:r>
              <a:rPr lang="en-US" sz="135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that keeps all stakeholders informed of the project's financial health.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76250" y="4040386"/>
            <a:ext cx="381000" cy="381000"/>
          </a:xfrm>
          <a:prstGeom prst="roundRect">
            <a:avLst>
              <a:gd name="adj" fmla="val 960000"/>
            </a:avLst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76250" y="4040386"/>
            <a:ext cx="420624" cy="3840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A19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98116" y="4092699"/>
            <a:ext cx="2313432" cy="3108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Stakeholder Engagement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1000125" y="4572744"/>
            <a:ext cx="4023360" cy="74066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i="1" dirty="0">
                <a:solidFill>
                  <a:srgbClr val="F8FAFC">
                    <a:alpha val="8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Continuous dialogue ensures financial performance remains aligned with donor expectations throughout the project lifecycle.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286375" y="1828800"/>
            <a:ext cx="6429375" cy="4350841"/>
          </a:xfrm>
          <a:prstGeom prst="roundRect">
            <a:avLst>
              <a:gd name="adj" fmla="val 1751"/>
            </a:avLst>
          </a:prstGeom>
          <a:solidFill>
            <a:srgbClr val="F8FAFC">
              <a:alpha val="5000"/>
            </a:srgbClr>
          </a:solidFill>
          <a:ln w="9525">
            <a:solidFill>
              <a:srgbClr val="F8FAFC">
                <a:alpha val="10000"/>
              </a:srgbClr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4" name="Image 0" descr="imag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24500" y="2114550"/>
            <a:ext cx="190500" cy="19050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5829300" y="2066925"/>
            <a:ext cx="5815584" cy="3200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>
            <a:normAutofit/>
          </a:bodyPr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9770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Reporting Requirements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5522119" y="2581275"/>
            <a:ext cx="2962656" cy="21945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b="1" kern="0" spc="50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FREQUENCY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5524500" y="2924175"/>
            <a:ext cx="2909888" cy="8837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lnSpc>
                <a:spcPts val="1920"/>
              </a:lnSpc>
              <a:spcBef>
                <a:spcPts val="600"/>
              </a:spcBef>
              <a:buSzPct val="100000"/>
              <a:buChar char="•"/>
            </a:pPr>
            <a:r>
              <a:rPr lang="en-US" sz="120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Weekly Operational Updates</a:t>
            </a:r>
            <a:endParaRPr lang="en-US" sz="1200" dirty="0"/>
          </a:p>
          <a:p>
            <a:pPr marL="152400" indent="-152400" algn="l">
              <a:lnSpc>
                <a:spcPts val="1920"/>
              </a:lnSpc>
              <a:spcBef>
                <a:spcPts val="600"/>
              </a:spcBef>
              <a:buSzPct val="100000"/>
              <a:buChar char="•"/>
            </a:pPr>
            <a:r>
              <a:rPr lang="en-US" sz="120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Monthly Financial Statements</a:t>
            </a:r>
            <a:endParaRPr lang="en-US" sz="1200" dirty="0"/>
          </a:p>
          <a:p>
            <a:pPr marL="152400" indent="-152400" algn="l">
              <a:lnSpc>
                <a:spcPts val="1920"/>
              </a:lnSpc>
              <a:spcBef>
                <a:spcPts val="600"/>
              </a:spcBef>
              <a:buSzPct val="100000"/>
              <a:buChar char="•"/>
            </a:pPr>
            <a:r>
              <a:rPr lang="en-US" sz="120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Milestone-based Audits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612981" y="2581275"/>
            <a:ext cx="2962656" cy="21945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50" b="1" kern="0" spc="50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INDICATORS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8615363" y="2924175"/>
            <a:ext cx="2909888" cy="8837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lnSpc>
                <a:spcPts val="1920"/>
              </a:lnSpc>
              <a:spcBef>
                <a:spcPts val="600"/>
              </a:spcBef>
              <a:buSzPct val="100000"/>
              <a:buChar char="•"/>
            </a:pPr>
            <a:r>
              <a:rPr lang="en-US" sz="1200" b="1" dirty="0">
                <a:solidFill>
                  <a:srgbClr val="D9770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Budget vs. Actuals</a:t>
            </a:r>
            <a:endParaRPr lang="en-US" sz="1200" dirty="0"/>
          </a:p>
          <a:p>
            <a:pPr marL="152400" indent="-152400" algn="l">
              <a:lnSpc>
                <a:spcPts val="1920"/>
              </a:lnSpc>
              <a:spcBef>
                <a:spcPts val="600"/>
              </a:spcBef>
              <a:buSzPct val="100000"/>
              <a:buChar char="•"/>
            </a:pPr>
            <a:r>
              <a:rPr lang="en-US" sz="120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Cost Variances</a:t>
            </a:r>
            <a:endParaRPr lang="en-US" sz="1200" dirty="0"/>
          </a:p>
          <a:p>
            <a:pPr marL="152400" indent="-152400" algn="l">
              <a:lnSpc>
                <a:spcPts val="1920"/>
              </a:lnSpc>
              <a:spcBef>
                <a:spcPts val="600"/>
              </a:spcBef>
              <a:buSzPct val="100000"/>
              <a:buChar char="•"/>
            </a:pPr>
            <a:r>
              <a:rPr lang="en-US" sz="1200" dirty="0">
                <a:solidFill>
                  <a:srgbClr val="F8FA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Burn Rate Projections</a:t>
            </a:r>
            <a:endParaRPr lang="en-US" sz="1200" dirty="0"/>
          </a:p>
        </p:txBody>
      </p:sp>
      <p:pic>
        <p:nvPicPr>
          <p:cNvPr id="20" name="Image 1" descr="im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524500" y="4036516"/>
            <a:ext cx="5953125" cy="1905000"/>
          </a:xfrm>
          <a:prstGeom prst="rect">
            <a:avLst/>
          </a:prstGeom>
        </p:spPr>
      </p:pic>
      <p:sp>
        <p:nvSpPr>
          <p:cNvPr id="21" name="Shape 17"/>
          <p:cNvSpPr/>
          <p:nvPr/>
        </p:nvSpPr>
        <p:spPr>
          <a:xfrm>
            <a:off x="476250" y="6336804"/>
            <a:ext cx="11239500" cy="0"/>
          </a:xfrm>
          <a:prstGeom prst="line">
            <a:avLst/>
          </a:prstGeom>
          <a:noFill/>
          <a:ln w="9525">
            <a:solidFill>
              <a:srgbClr val="F8FAFC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476250" y="6360616"/>
            <a:ext cx="114300" cy="114300"/>
          </a:xfrm>
          <a:prstGeom prst="roundRect">
            <a:avLst>
              <a:gd name="adj" fmla="val 100000"/>
            </a:avLst>
          </a:prstGeom>
          <a:solidFill>
            <a:srgbClr val="10B98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742950" y="6413004"/>
            <a:ext cx="914400" cy="9525"/>
          </a:xfrm>
          <a:prstGeom prst="rect">
            <a:avLst/>
          </a:prstGeom>
          <a:solidFill>
            <a:srgbClr val="D97706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0"/>
          <p:cNvSpPr/>
          <p:nvPr/>
        </p:nvSpPr>
        <p:spPr>
          <a:xfrm rot="2700000">
            <a:off x="1809750" y="6360616"/>
            <a:ext cx="114300" cy="114300"/>
          </a:xfrm>
          <a:prstGeom prst="rect">
            <a:avLst/>
          </a:prstGeom>
          <a:solidFill>
            <a:srgbClr val="F8FAFC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1"/>
          <p:cNvSpPr/>
          <p:nvPr/>
        </p:nvSpPr>
        <p:spPr>
          <a:xfrm>
            <a:off x="8913763" y="6341566"/>
            <a:ext cx="2889504" cy="1828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00" kern="0" spc="90" dirty="0">
                <a:solidFill>
                  <a:srgbClr val="F8FAFC">
                    <a:alpha val="40000"/>
                  </a:srgbClr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FINANCE MANAGEMENT &amp; FUNDING • PAGE 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1431</TotalTime>
  <Words>1005</Words>
  <Application>Microsoft Office PowerPoint</Application>
  <PresentationFormat>Widescreen</PresentationFormat>
  <Paragraphs>151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Merriweather Light 18pt</vt:lpstr>
      <vt:lpstr>Georgia</vt:lpstr>
      <vt:lpstr>Segoe UI</vt:lpstr>
      <vt:lpstr>Times New Roman</vt:lpstr>
      <vt:lpstr>Calibri</vt:lpstr>
      <vt:lpstr>Inter</vt:lpstr>
      <vt:lpstr>Calibri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百度文库 v1.0.0</dc:creator>
  <cp:lastModifiedBy>Isabelle David</cp:lastModifiedBy>
  <cp:revision>3</cp:revision>
  <dcterms:created xsi:type="dcterms:W3CDTF">2026-08-19T05:02:59Z</dcterms:created>
  <dcterms:modified xsi:type="dcterms:W3CDTF">2026-08-20T05:02:00Z</dcterms:modified>
</cp:coreProperties>
</file>